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 id="2147483711" r:id="rId3"/>
  </p:sldMasterIdLst>
  <p:notesMasterIdLst>
    <p:notesMasterId r:id="rId57"/>
  </p:notesMasterIdLst>
  <p:sldIdLst>
    <p:sldId id="327" r:id="rId4"/>
    <p:sldId id="313" r:id="rId5"/>
    <p:sldId id="328" r:id="rId6"/>
    <p:sldId id="258" r:id="rId7"/>
    <p:sldId id="260" r:id="rId8"/>
    <p:sldId id="314" r:id="rId9"/>
    <p:sldId id="315" r:id="rId10"/>
    <p:sldId id="330" r:id="rId11"/>
    <p:sldId id="299" r:id="rId12"/>
    <p:sldId id="262" r:id="rId13"/>
    <p:sldId id="263" r:id="rId14"/>
    <p:sldId id="264" r:id="rId15"/>
    <p:sldId id="265" r:id="rId16"/>
    <p:sldId id="266" r:id="rId17"/>
    <p:sldId id="267" r:id="rId18"/>
    <p:sldId id="335" r:id="rId19"/>
    <p:sldId id="334" r:id="rId20"/>
    <p:sldId id="337" r:id="rId21"/>
    <p:sldId id="336" r:id="rId22"/>
    <p:sldId id="318" r:id="rId23"/>
    <p:sldId id="323" r:id="rId24"/>
    <p:sldId id="319" r:id="rId25"/>
    <p:sldId id="269" r:id="rId26"/>
    <p:sldId id="312" r:id="rId27"/>
    <p:sldId id="324" r:id="rId28"/>
    <p:sldId id="325" r:id="rId29"/>
    <p:sldId id="326" r:id="rId30"/>
    <p:sldId id="270" r:id="rId31"/>
    <p:sldId id="272" r:id="rId32"/>
    <p:sldId id="274" r:id="rId33"/>
    <p:sldId id="290" r:id="rId34"/>
    <p:sldId id="291" r:id="rId35"/>
    <p:sldId id="293" r:id="rId36"/>
    <p:sldId id="298" r:id="rId37"/>
    <p:sldId id="279" r:id="rId38"/>
    <p:sldId id="285" r:id="rId39"/>
    <p:sldId id="281" r:id="rId40"/>
    <p:sldId id="296" r:id="rId41"/>
    <p:sldId id="297" r:id="rId42"/>
    <p:sldId id="317" r:id="rId43"/>
    <p:sldId id="321" r:id="rId44"/>
    <p:sldId id="322" r:id="rId45"/>
    <p:sldId id="316" r:id="rId46"/>
    <p:sldId id="311" r:id="rId47"/>
    <p:sldId id="310" r:id="rId48"/>
    <p:sldId id="294" r:id="rId49"/>
    <p:sldId id="307" r:id="rId50"/>
    <p:sldId id="308" r:id="rId51"/>
    <p:sldId id="309" r:id="rId52"/>
    <p:sldId id="329" r:id="rId53"/>
    <p:sldId id="332" r:id="rId54"/>
    <p:sldId id="333" r:id="rId55"/>
    <p:sldId id="295" r:id="rId56"/>
  </p:sldIdLst>
  <p:sldSz cx="12192000" cy="6858000"/>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宋体" panose="02010600030101010101" pitchFamily="2"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宋体" panose="02010600030101010101" pitchFamily="2"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宋体" panose="02010600030101010101" pitchFamily="2"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宋体" panose="02010600030101010101" pitchFamily="2"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84823" autoAdjust="0"/>
  </p:normalViewPr>
  <p:slideViewPr>
    <p:cSldViewPr>
      <p:cViewPr varScale="1">
        <p:scale>
          <a:sx n="97" d="100"/>
          <a:sy n="97" d="100"/>
        </p:scale>
        <p:origin x="1101" y="39"/>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79CBA-2ADB-4F95-B729-80CCAEC82BB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CN" altLang="en-US"/>
        </a:p>
      </dgm:t>
    </dgm:pt>
    <dgm:pt modelId="{FC045A65-C5CB-4316-8960-263166AB7C27}">
      <dgm:prSet custT="1"/>
      <dgm:spPr/>
      <dgm:t>
        <a:bodyPr/>
        <a:lstStyle/>
        <a:p>
          <a:pPr rtl="0"/>
          <a:r>
            <a:rPr lang="zh-CN" altLang="en-US" sz="3200" dirty="0"/>
            <a:t>个体、群体相互作用</a:t>
          </a:r>
        </a:p>
      </dgm:t>
    </dgm:pt>
    <dgm:pt modelId="{853A8515-3A77-4F7F-A6A8-36E130EE0252}" type="parTrans" cxnId="{979617EC-8F56-4DCE-8D09-031E1A08F273}">
      <dgm:prSet/>
      <dgm:spPr/>
      <dgm:t>
        <a:bodyPr/>
        <a:lstStyle/>
        <a:p>
          <a:endParaRPr lang="zh-CN" altLang="en-US" sz="3200"/>
        </a:p>
      </dgm:t>
    </dgm:pt>
    <dgm:pt modelId="{F4F3367D-6957-4027-AB1F-92677E1A6567}" type="sibTrans" cxnId="{979617EC-8F56-4DCE-8D09-031E1A08F273}">
      <dgm:prSet/>
      <dgm:spPr/>
      <dgm:t>
        <a:bodyPr/>
        <a:lstStyle/>
        <a:p>
          <a:endParaRPr lang="zh-CN" altLang="en-US" sz="3200"/>
        </a:p>
      </dgm:t>
    </dgm:pt>
    <dgm:pt modelId="{EE2B8C3A-5F94-450C-A21C-5137157134AA}">
      <dgm:prSet custT="1"/>
      <dgm:spPr/>
      <dgm:t>
        <a:bodyPr/>
        <a:lstStyle/>
        <a:p>
          <a:pPr rtl="0"/>
          <a:r>
            <a:rPr lang="zh-CN" altLang="en-US" sz="3200" dirty="0"/>
            <a:t>集体行为</a:t>
          </a:r>
        </a:p>
      </dgm:t>
    </dgm:pt>
    <dgm:pt modelId="{79BF01A2-31AD-41D5-99DA-9CE536E2B195}" type="parTrans" cxnId="{E2389674-4862-4ECA-ABE0-0BBB14D3C54A}">
      <dgm:prSet/>
      <dgm:spPr/>
      <dgm:t>
        <a:bodyPr/>
        <a:lstStyle/>
        <a:p>
          <a:endParaRPr lang="zh-CN" altLang="en-US" sz="3200"/>
        </a:p>
      </dgm:t>
    </dgm:pt>
    <dgm:pt modelId="{B586EAFB-843A-4767-A45A-92750E84D3FA}" type="sibTrans" cxnId="{E2389674-4862-4ECA-ABE0-0BBB14D3C54A}">
      <dgm:prSet/>
      <dgm:spPr/>
      <dgm:t>
        <a:bodyPr/>
        <a:lstStyle/>
        <a:p>
          <a:endParaRPr lang="zh-CN" altLang="en-US" sz="3200"/>
        </a:p>
      </dgm:t>
    </dgm:pt>
    <dgm:pt modelId="{1FF025D1-3015-461B-A0EB-5A0E41CFBC8F}">
      <dgm:prSet custT="1"/>
      <dgm:spPr/>
      <dgm:t>
        <a:bodyPr/>
        <a:lstStyle/>
        <a:p>
          <a:pPr rtl="0"/>
          <a:r>
            <a:rPr lang="zh-CN" altLang="en-US" sz="3200"/>
            <a:t>集体感知</a:t>
          </a:r>
        </a:p>
      </dgm:t>
    </dgm:pt>
    <dgm:pt modelId="{1A817142-9617-4A91-A651-E3258BB64EAA}" type="parTrans" cxnId="{43805171-2F53-4AC1-8215-5964ECC93BC6}">
      <dgm:prSet/>
      <dgm:spPr/>
      <dgm:t>
        <a:bodyPr/>
        <a:lstStyle/>
        <a:p>
          <a:endParaRPr lang="zh-CN" altLang="en-US" sz="3200"/>
        </a:p>
      </dgm:t>
    </dgm:pt>
    <dgm:pt modelId="{2B6E5626-F859-4D47-9355-55D8E55BFE38}" type="sibTrans" cxnId="{43805171-2F53-4AC1-8215-5964ECC93BC6}">
      <dgm:prSet/>
      <dgm:spPr/>
      <dgm:t>
        <a:bodyPr/>
        <a:lstStyle/>
        <a:p>
          <a:endParaRPr lang="zh-CN" altLang="en-US" sz="3200"/>
        </a:p>
      </dgm:t>
    </dgm:pt>
    <dgm:pt modelId="{5377D3C5-EF40-4A41-9494-EC18F3D86DAD}">
      <dgm:prSet custT="1"/>
      <dgm:spPr/>
      <dgm:t>
        <a:bodyPr/>
        <a:lstStyle/>
        <a:p>
          <a:pPr rtl="0"/>
          <a:r>
            <a:rPr lang="zh-CN" altLang="en-US" sz="3200"/>
            <a:t>集体决策</a:t>
          </a:r>
        </a:p>
      </dgm:t>
    </dgm:pt>
    <dgm:pt modelId="{7A925F3D-135F-4D71-946B-D67E9537B093}" type="parTrans" cxnId="{D1759987-C641-4471-AF3E-090F1B4A60EE}">
      <dgm:prSet/>
      <dgm:spPr/>
      <dgm:t>
        <a:bodyPr/>
        <a:lstStyle/>
        <a:p>
          <a:endParaRPr lang="zh-CN" altLang="en-US" sz="3200"/>
        </a:p>
      </dgm:t>
    </dgm:pt>
    <dgm:pt modelId="{99470942-718F-4008-8F83-F3C1DAD272D1}" type="sibTrans" cxnId="{D1759987-C641-4471-AF3E-090F1B4A60EE}">
      <dgm:prSet/>
      <dgm:spPr/>
      <dgm:t>
        <a:bodyPr/>
        <a:lstStyle/>
        <a:p>
          <a:endParaRPr lang="zh-CN" altLang="en-US" sz="3200"/>
        </a:p>
      </dgm:t>
    </dgm:pt>
    <dgm:pt modelId="{C7830CFE-C780-4B58-8A2C-67F1EDF54F71}" type="pres">
      <dgm:prSet presAssocID="{6CD79CBA-2ADB-4F95-B729-80CCAEC82BB7}" presName="diagram" presStyleCnt="0">
        <dgm:presLayoutVars>
          <dgm:dir/>
          <dgm:resizeHandles val="exact"/>
        </dgm:presLayoutVars>
      </dgm:prSet>
      <dgm:spPr/>
      <dgm:t>
        <a:bodyPr/>
        <a:lstStyle/>
        <a:p>
          <a:endParaRPr lang="zh-CN" altLang="en-US"/>
        </a:p>
      </dgm:t>
    </dgm:pt>
    <dgm:pt modelId="{C568D9DE-7C40-48C7-AB3C-9A971C378D03}" type="pres">
      <dgm:prSet presAssocID="{FC045A65-C5CB-4316-8960-263166AB7C27}" presName="node" presStyleLbl="node1" presStyleIdx="0" presStyleCnt="4">
        <dgm:presLayoutVars>
          <dgm:bulletEnabled val="1"/>
        </dgm:presLayoutVars>
      </dgm:prSet>
      <dgm:spPr/>
      <dgm:t>
        <a:bodyPr/>
        <a:lstStyle/>
        <a:p>
          <a:endParaRPr lang="zh-CN" altLang="en-US"/>
        </a:p>
      </dgm:t>
    </dgm:pt>
    <dgm:pt modelId="{000708A0-F2A7-4781-9698-C529A84F7C76}" type="pres">
      <dgm:prSet presAssocID="{F4F3367D-6957-4027-AB1F-92677E1A6567}" presName="sibTrans" presStyleCnt="0"/>
      <dgm:spPr/>
    </dgm:pt>
    <dgm:pt modelId="{3F7B4CF0-2ADE-4EB0-8B58-917A54DB5BC6}" type="pres">
      <dgm:prSet presAssocID="{EE2B8C3A-5F94-450C-A21C-5137157134AA}" presName="node" presStyleLbl="node1" presStyleIdx="1" presStyleCnt="4">
        <dgm:presLayoutVars>
          <dgm:bulletEnabled val="1"/>
        </dgm:presLayoutVars>
      </dgm:prSet>
      <dgm:spPr/>
      <dgm:t>
        <a:bodyPr/>
        <a:lstStyle/>
        <a:p>
          <a:endParaRPr lang="zh-CN" altLang="en-US"/>
        </a:p>
      </dgm:t>
    </dgm:pt>
    <dgm:pt modelId="{708837B7-2229-4BEA-B554-3A6DC3A15282}" type="pres">
      <dgm:prSet presAssocID="{B586EAFB-843A-4767-A45A-92750E84D3FA}" presName="sibTrans" presStyleCnt="0"/>
      <dgm:spPr/>
    </dgm:pt>
    <dgm:pt modelId="{20ABE139-DFD4-45BE-B8D4-81343F269523}" type="pres">
      <dgm:prSet presAssocID="{1FF025D1-3015-461B-A0EB-5A0E41CFBC8F}" presName="node" presStyleLbl="node1" presStyleIdx="2" presStyleCnt="4">
        <dgm:presLayoutVars>
          <dgm:bulletEnabled val="1"/>
        </dgm:presLayoutVars>
      </dgm:prSet>
      <dgm:spPr/>
      <dgm:t>
        <a:bodyPr/>
        <a:lstStyle/>
        <a:p>
          <a:endParaRPr lang="zh-CN" altLang="en-US"/>
        </a:p>
      </dgm:t>
    </dgm:pt>
    <dgm:pt modelId="{992B10CE-84DB-4942-A74B-FDEA68BCD2F9}" type="pres">
      <dgm:prSet presAssocID="{2B6E5626-F859-4D47-9355-55D8E55BFE38}" presName="sibTrans" presStyleCnt="0"/>
      <dgm:spPr/>
    </dgm:pt>
    <dgm:pt modelId="{08AC7F6A-6D7A-45CC-8E78-8048D2FD7A38}" type="pres">
      <dgm:prSet presAssocID="{5377D3C5-EF40-4A41-9494-EC18F3D86DAD}" presName="node" presStyleLbl="node1" presStyleIdx="3" presStyleCnt="4">
        <dgm:presLayoutVars>
          <dgm:bulletEnabled val="1"/>
        </dgm:presLayoutVars>
      </dgm:prSet>
      <dgm:spPr/>
      <dgm:t>
        <a:bodyPr/>
        <a:lstStyle/>
        <a:p>
          <a:endParaRPr lang="zh-CN" altLang="en-US"/>
        </a:p>
      </dgm:t>
    </dgm:pt>
  </dgm:ptLst>
  <dgm:cxnLst>
    <dgm:cxn modelId="{43934DBC-E796-47DA-8AB0-62F84C0A29E4}" type="presOf" srcId="{5377D3C5-EF40-4A41-9494-EC18F3D86DAD}" destId="{08AC7F6A-6D7A-45CC-8E78-8048D2FD7A38}" srcOrd="0" destOrd="0" presId="urn:microsoft.com/office/officeart/2005/8/layout/default"/>
    <dgm:cxn modelId="{D1759987-C641-4471-AF3E-090F1B4A60EE}" srcId="{6CD79CBA-2ADB-4F95-B729-80CCAEC82BB7}" destId="{5377D3C5-EF40-4A41-9494-EC18F3D86DAD}" srcOrd="3" destOrd="0" parTransId="{7A925F3D-135F-4D71-946B-D67E9537B093}" sibTransId="{99470942-718F-4008-8F83-F3C1DAD272D1}"/>
    <dgm:cxn modelId="{2EB55CB2-FB78-412B-9E3F-0624C571EC04}" type="presOf" srcId="{FC045A65-C5CB-4316-8960-263166AB7C27}" destId="{C568D9DE-7C40-48C7-AB3C-9A971C378D03}" srcOrd="0" destOrd="0" presId="urn:microsoft.com/office/officeart/2005/8/layout/default"/>
    <dgm:cxn modelId="{979617EC-8F56-4DCE-8D09-031E1A08F273}" srcId="{6CD79CBA-2ADB-4F95-B729-80CCAEC82BB7}" destId="{FC045A65-C5CB-4316-8960-263166AB7C27}" srcOrd="0" destOrd="0" parTransId="{853A8515-3A77-4F7F-A6A8-36E130EE0252}" sibTransId="{F4F3367D-6957-4027-AB1F-92677E1A6567}"/>
    <dgm:cxn modelId="{43805171-2F53-4AC1-8215-5964ECC93BC6}" srcId="{6CD79CBA-2ADB-4F95-B729-80CCAEC82BB7}" destId="{1FF025D1-3015-461B-A0EB-5A0E41CFBC8F}" srcOrd="2" destOrd="0" parTransId="{1A817142-9617-4A91-A651-E3258BB64EAA}" sibTransId="{2B6E5626-F859-4D47-9355-55D8E55BFE38}"/>
    <dgm:cxn modelId="{4F1F71E8-C547-4A8F-8FCB-07E0C80A2FAE}" type="presOf" srcId="{6CD79CBA-2ADB-4F95-B729-80CCAEC82BB7}" destId="{C7830CFE-C780-4B58-8A2C-67F1EDF54F71}" srcOrd="0" destOrd="0" presId="urn:microsoft.com/office/officeart/2005/8/layout/default"/>
    <dgm:cxn modelId="{7C91514F-4313-442B-A8BF-4A5FDAF78050}" type="presOf" srcId="{1FF025D1-3015-461B-A0EB-5A0E41CFBC8F}" destId="{20ABE139-DFD4-45BE-B8D4-81343F269523}" srcOrd="0" destOrd="0" presId="urn:microsoft.com/office/officeart/2005/8/layout/default"/>
    <dgm:cxn modelId="{A72CD76D-D454-4314-A371-01AB380495B1}" type="presOf" srcId="{EE2B8C3A-5F94-450C-A21C-5137157134AA}" destId="{3F7B4CF0-2ADE-4EB0-8B58-917A54DB5BC6}" srcOrd="0" destOrd="0" presId="urn:microsoft.com/office/officeart/2005/8/layout/default"/>
    <dgm:cxn modelId="{E2389674-4862-4ECA-ABE0-0BBB14D3C54A}" srcId="{6CD79CBA-2ADB-4F95-B729-80CCAEC82BB7}" destId="{EE2B8C3A-5F94-450C-A21C-5137157134AA}" srcOrd="1" destOrd="0" parTransId="{79BF01A2-31AD-41D5-99DA-9CE536E2B195}" sibTransId="{B586EAFB-843A-4767-A45A-92750E84D3FA}"/>
    <dgm:cxn modelId="{9630941B-97C8-4A2C-B98F-B17313E37107}" type="presParOf" srcId="{C7830CFE-C780-4B58-8A2C-67F1EDF54F71}" destId="{C568D9DE-7C40-48C7-AB3C-9A971C378D03}" srcOrd="0" destOrd="0" presId="urn:microsoft.com/office/officeart/2005/8/layout/default"/>
    <dgm:cxn modelId="{877C86F6-39E5-474D-9F54-0344BCE5D931}" type="presParOf" srcId="{C7830CFE-C780-4B58-8A2C-67F1EDF54F71}" destId="{000708A0-F2A7-4781-9698-C529A84F7C76}" srcOrd="1" destOrd="0" presId="urn:microsoft.com/office/officeart/2005/8/layout/default"/>
    <dgm:cxn modelId="{820BAC83-56D0-4845-A492-2CE8F1B92979}" type="presParOf" srcId="{C7830CFE-C780-4B58-8A2C-67F1EDF54F71}" destId="{3F7B4CF0-2ADE-4EB0-8B58-917A54DB5BC6}" srcOrd="2" destOrd="0" presId="urn:microsoft.com/office/officeart/2005/8/layout/default"/>
    <dgm:cxn modelId="{5D2F58E5-96D9-4A14-8E33-F1C12B77F70C}" type="presParOf" srcId="{C7830CFE-C780-4B58-8A2C-67F1EDF54F71}" destId="{708837B7-2229-4BEA-B554-3A6DC3A15282}" srcOrd="3" destOrd="0" presId="urn:microsoft.com/office/officeart/2005/8/layout/default"/>
    <dgm:cxn modelId="{1C5EB3E7-0FA7-4CA3-BCD4-434BE802AC46}" type="presParOf" srcId="{C7830CFE-C780-4B58-8A2C-67F1EDF54F71}" destId="{20ABE139-DFD4-45BE-B8D4-81343F269523}" srcOrd="4" destOrd="0" presId="urn:microsoft.com/office/officeart/2005/8/layout/default"/>
    <dgm:cxn modelId="{052716F9-CDF2-423B-B909-41F19A1BB8C4}" type="presParOf" srcId="{C7830CFE-C780-4B58-8A2C-67F1EDF54F71}" destId="{992B10CE-84DB-4942-A74B-FDEA68BCD2F9}" srcOrd="5" destOrd="0" presId="urn:microsoft.com/office/officeart/2005/8/layout/default"/>
    <dgm:cxn modelId="{A7430685-7A6A-4455-AB91-66FCDF21879E}" type="presParOf" srcId="{C7830CFE-C780-4B58-8A2C-67F1EDF54F71}" destId="{08AC7F6A-6D7A-45CC-8E78-8048D2FD7A3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D117B-0F5E-4594-936F-8222E030DFA0}"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zh-CN" altLang="en-US"/>
        </a:p>
      </dgm:t>
    </dgm:pt>
    <dgm:pt modelId="{E9067486-D6CD-4BB9-A9CE-17B907EB364F}">
      <dgm:prSet/>
      <dgm:spPr/>
      <dgm:t>
        <a:bodyPr/>
        <a:lstStyle/>
        <a:p>
          <a:pPr rtl="0"/>
          <a:r>
            <a:rPr lang="en-US"/>
            <a:t>ULB: I. Prigogine, Marco Dorigo</a:t>
          </a:r>
          <a:endParaRPr lang="zh-CN"/>
        </a:p>
      </dgm:t>
    </dgm:pt>
    <dgm:pt modelId="{98A21ADF-9E9A-40AE-B462-888C7BCEDC82}" type="parTrans" cxnId="{5D9C199F-C5F6-4200-A2DE-17470ED087A9}">
      <dgm:prSet/>
      <dgm:spPr/>
      <dgm:t>
        <a:bodyPr/>
        <a:lstStyle/>
        <a:p>
          <a:endParaRPr lang="zh-CN" altLang="en-US"/>
        </a:p>
      </dgm:t>
    </dgm:pt>
    <dgm:pt modelId="{53B62ADE-5D78-4483-8248-B18472867D22}" type="sibTrans" cxnId="{5D9C199F-C5F6-4200-A2DE-17470ED087A9}">
      <dgm:prSet/>
      <dgm:spPr/>
      <dgm:t>
        <a:bodyPr/>
        <a:lstStyle/>
        <a:p>
          <a:endParaRPr lang="zh-CN" altLang="en-US"/>
        </a:p>
      </dgm:t>
    </dgm:pt>
    <dgm:pt modelId="{F56BE5E9-D7DD-4AAE-A88C-1DA4A8D6C205}">
      <dgm:prSet/>
      <dgm:spPr/>
      <dgm:t>
        <a:bodyPr/>
        <a:lstStyle/>
        <a:p>
          <a:pPr rtl="0"/>
          <a:r>
            <a:rPr lang="en-US" dirty="0"/>
            <a:t>Stuttgart: H. Haken</a:t>
          </a:r>
          <a:endParaRPr lang="zh-CN" dirty="0"/>
        </a:p>
      </dgm:t>
    </dgm:pt>
    <dgm:pt modelId="{361E8F7A-90D8-4035-8BA4-CA289E7A5016}" type="parTrans" cxnId="{44059DC3-02E1-4FD3-921D-FA7F1F2D0B2F}">
      <dgm:prSet/>
      <dgm:spPr/>
      <dgm:t>
        <a:bodyPr/>
        <a:lstStyle/>
        <a:p>
          <a:endParaRPr lang="zh-CN" altLang="en-US"/>
        </a:p>
      </dgm:t>
    </dgm:pt>
    <dgm:pt modelId="{B3CFADB0-F3E4-465E-837D-F287DBE2F059}" type="sibTrans" cxnId="{44059DC3-02E1-4FD3-921D-FA7F1F2D0B2F}">
      <dgm:prSet/>
      <dgm:spPr/>
      <dgm:t>
        <a:bodyPr/>
        <a:lstStyle/>
        <a:p>
          <a:endParaRPr lang="zh-CN" altLang="en-US"/>
        </a:p>
      </dgm:t>
    </dgm:pt>
    <dgm:pt modelId="{5C28B4CD-4D1D-4E67-86A0-254AFD7E2C95}">
      <dgm:prSet/>
      <dgm:spPr/>
      <dgm:t>
        <a:bodyPr/>
        <a:lstStyle/>
        <a:p>
          <a:pPr rtl="0"/>
          <a:r>
            <a:rPr lang="en-US"/>
            <a:t>Cornell: Nowark</a:t>
          </a:r>
          <a:endParaRPr lang="zh-CN"/>
        </a:p>
      </dgm:t>
    </dgm:pt>
    <dgm:pt modelId="{97B6DEC8-FBDF-4AB5-93C3-3CE2BB1D9334}" type="parTrans" cxnId="{04E4C6F1-28C3-4057-A381-5DC037961D3F}">
      <dgm:prSet/>
      <dgm:spPr/>
      <dgm:t>
        <a:bodyPr/>
        <a:lstStyle/>
        <a:p>
          <a:endParaRPr lang="zh-CN" altLang="en-US"/>
        </a:p>
      </dgm:t>
    </dgm:pt>
    <dgm:pt modelId="{B398AD89-0A10-405C-A323-3FB9D3FE6DE5}" type="sibTrans" cxnId="{04E4C6F1-28C3-4057-A381-5DC037961D3F}">
      <dgm:prSet/>
      <dgm:spPr/>
      <dgm:t>
        <a:bodyPr/>
        <a:lstStyle/>
        <a:p>
          <a:endParaRPr lang="zh-CN" altLang="en-US"/>
        </a:p>
      </dgm:t>
    </dgm:pt>
    <dgm:pt modelId="{BEE33DD7-77B1-4D4E-A8EB-01931D0514F9}">
      <dgm:prSet/>
      <dgm:spPr/>
      <dgm:t>
        <a:bodyPr/>
        <a:lstStyle/>
        <a:p>
          <a:pPr rtl="0"/>
          <a:r>
            <a:rPr lang="en-US" dirty="0"/>
            <a:t>Santa Fe Institute</a:t>
          </a:r>
          <a:endParaRPr lang="zh-CN" dirty="0"/>
        </a:p>
      </dgm:t>
    </dgm:pt>
    <dgm:pt modelId="{93360875-169C-4086-86C2-54C4BF98B206}" type="parTrans" cxnId="{AA92B2BF-FE12-4E0E-88C9-0A815E9B1D69}">
      <dgm:prSet/>
      <dgm:spPr/>
      <dgm:t>
        <a:bodyPr/>
        <a:lstStyle/>
        <a:p>
          <a:endParaRPr lang="zh-CN" altLang="en-US"/>
        </a:p>
      </dgm:t>
    </dgm:pt>
    <dgm:pt modelId="{E1503B62-DFD4-4D19-98E5-640F173B9581}" type="sibTrans" cxnId="{AA92B2BF-FE12-4E0E-88C9-0A815E9B1D69}">
      <dgm:prSet/>
      <dgm:spPr/>
      <dgm:t>
        <a:bodyPr/>
        <a:lstStyle/>
        <a:p>
          <a:endParaRPr lang="zh-CN" altLang="en-US"/>
        </a:p>
      </dgm:t>
    </dgm:pt>
    <dgm:pt modelId="{CED2251F-5254-4D73-B4B7-EADC756E37B5}">
      <dgm:prSet/>
      <dgm:spPr/>
      <dgm:t>
        <a:bodyPr/>
        <a:lstStyle/>
        <a:p>
          <a:pPr rtl="0"/>
          <a:r>
            <a:rPr lang="en-US"/>
            <a:t>Boston University: E. Stanly</a:t>
          </a:r>
          <a:endParaRPr lang="zh-CN"/>
        </a:p>
      </dgm:t>
    </dgm:pt>
    <dgm:pt modelId="{9B237F7E-E885-41B0-8EF6-9BED44C23A9E}" type="parTrans" cxnId="{73719A37-9227-45D1-A58F-CF79534436C2}">
      <dgm:prSet/>
      <dgm:spPr/>
      <dgm:t>
        <a:bodyPr/>
        <a:lstStyle/>
        <a:p>
          <a:endParaRPr lang="zh-CN" altLang="en-US"/>
        </a:p>
      </dgm:t>
    </dgm:pt>
    <dgm:pt modelId="{A16D23D6-CBF6-46D7-B5AA-9CB2F1D48443}" type="sibTrans" cxnId="{73719A37-9227-45D1-A58F-CF79534436C2}">
      <dgm:prSet/>
      <dgm:spPr/>
      <dgm:t>
        <a:bodyPr/>
        <a:lstStyle/>
        <a:p>
          <a:endParaRPr lang="zh-CN" altLang="en-US"/>
        </a:p>
      </dgm:t>
    </dgm:pt>
    <dgm:pt modelId="{4277B658-E9B0-4CA0-8968-4A0382AFC680}">
      <dgm:prSet/>
      <dgm:spPr/>
      <dgm:t>
        <a:bodyPr/>
        <a:lstStyle/>
        <a:p>
          <a:pPr rtl="0"/>
          <a:r>
            <a:rPr lang="en-US"/>
            <a:t>NECSI: Yaneer Bar-Yam</a:t>
          </a:r>
          <a:endParaRPr lang="zh-CN"/>
        </a:p>
      </dgm:t>
    </dgm:pt>
    <dgm:pt modelId="{651490C7-0DAC-4EDB-9A15-4E321B8D34D8}" type="parTrans" cxnId="{436B0D12-CFF9-4930-906A-75D108FAE509}">
      <dgm:prSet/>
      <dgm:spPr/>
      <dgm:t>
        <a:bodyPr/>
        <a:lstStyle/>
        <a:p>
          <a:endParaRPr lang="zh-CN" altLang="en-US"/>
        </a:p>
      </dgm:t>
    </dgm:pt>
    <dgm:pt modelId="{9C674CB8-947F-497C-8C71-96CAB1595B7B}" type="sibTrans" cxnId="{436B0D12-CFF9-4930-906A-75D108FAE509}">
      <dgm:prSet/>
      <dgm:spPr/>
      <dgm:t>
        <a:bodyPr/>
        <a:lstStyle/>
        <a:p>
          <a:endParaRPr lang="zh-CN" altLang="en-US"/>
        </a:p>
      </dgm:t>
    </dgm:pt>
    <dgm:pt modelId="{C9B82175-D7A1-44DF-928E-9B1B3F1828F6}">
      <dgm:prSet/>
      <dgm:spPr/>
      <dgm:t>
        <a:bodyPr/>
        <a:lstStyle/>
        <a:p>
          <a:pPr rtl="0"/>
          <a:r>
            <a:rPr lang="en-US"/>
            <a:t>Israel Bar-Ilan Univ.: Shlomo Havlin</a:t>
          </a:r>
          <a:endParaRPr lang="zh-CN"/>
        </a:p>
      </dgm:t>
    </dgm:pt>
    <dgm:pt modelId="{AB03A234-012A-4D7A-9D07-C3B773152DDF}" type="parTrans" cxnId="{E9648716-C27A-4F38-8545-1EBF39E4A976}">
      <dgm:prSet/>
      <dgm:spPr/>
      <dgm:t>
        <a:bodyPr/>
        <a:lstStyle/>
        <a:p>
          <a:endParaRPr lang="zh-CN" altLang="en-US"/>
        </a:p>
      </dgm:t>
    </dgm:pt>
    <dgm:pt modelId="{BD39A545-835B-4840-B7A6-08A29CCE8C8F}" type="sibTrans" cxnId="{E9648716-C27A-4F38-8545-1EBF39E4A976}">
      <dgm:prSet/>
      <dgm:spPr/>
      <dgm:t>
        <a:bodyPr/>
        <a:lstStyle/>
        <a:p>
          <a:endParaRPr lang="zh-CN" altLang="en-US"/>
        </a:p>
      </dgm:t>
    </dgm:pt>
    <dgm:pt modelId="{E87D2FCB-E700-4391-AF8E-0842C9210795}">
      <dgm:prSet/>
      <dgm:spPr/>
      <dgm:t>
        <a:bodyPr/>
        <a:lstStyle/>
        <a:p>
          <a:pPr rtl="0"/>
          <a:r>
            <a:rPr lang="en-US" dirty="0"/>
            <a:t>UCLA: J. Weiss, Bill </a:t>
          </a:r>
          <a:r>
            <a:rPr lang="en-US" dirty="0" err="1"/>
            <a:t>McKelvey</a:t>
          </a:r>
          <a:endParaRPr lang="zh-CN" dirty="0"/>
        </a:p>
      </dgm:t>
    </dgm:pt>
    <dgm:pt modelId="{AB8441AE-9216-4144-BE39-6410552715AB}" type="parTrans" cxnId="{873A29BE-3AE0-4356-901D-0862B57DAF4C}">
      <dgm:prSet/>
      <dgm:spPr/>
      <dgm:t>
        <a:bodyPr/>
        <a:lstStyle/>
        <a:p>
          <a:endParaRPr lang="zh-CN" altLang="en-US"/>
        </a:p>
      </dgm:t>
    </dgm:pt>
    <dgm:pt modelId="{B8E8BCCE-05DE-4741-AF17-BD9F55B04EE8}" type="sibTrans" cxnId="{873A29BE-3AE0-4356-901D-0862B57DAF4C}">
      <dgm:prSet/>
      <dgm:spPr/>
      <dgm:t>
        <a:bodyPr/>
        <a:lstStyle/>
        <a:p>
          <a:endParaRPr lang="zh-CN" altLang="en-US"/>
        </a:p>
      </dgm:t>
    </dgm:pt>
    <dgm:pt modelId="{70F01A0D-8BCB-4FD8-8EB1-95FF4A20EBD7}">
      <dgm:prSet/>
      <dgm:spPr/>
      <dgm:t>
        <a:bodyPr/>
        <a:lstStyle/>
        <a:p>
          <a:pPr rtl="0"/>
          <a:r>
            <a:rPr lang="fr-FR"/>
            <a:t>Toulouse U.: Guy Theraulaz</a:t>
          </a:r>
          <a:endParaRPr lang="zh-CN" dirty="0"/>
        </a:p>
      </dgm:t>
    </dgm:pt>
    <dgm:pt modelId="{B87C7D6C-176C-4D56-BBB8-88A3E7CBC67E}" type="parTrans" cxnId="{7F2695E3-F145-4413-95AF-3616193585B3}">
      <dgm:prSet/>
      <dgm:spPr/>
      <dgm:t>
        <a:bodyPr/>
        <a:lstStyle/>
        <a:p>
          <a:endParaRPr lang="zh-CN" altLang="en-US"/>
        </a:p>
      </dgm:t>
    </dgm:pt>
    <dgm:pt modelId="{7967D48A-4B8E-4B33-BADE-AEAA19F4EFE8}" type="sibTrans" cxnId="{7F2695E3-F145-4413-95AF-3616193585B3}">
      <dgm:prSet/>
      <dgm:spPr/>
      <dgm:t>
        <a:bodyPr/>
        <a:lstStyle/>
        <a:p>
          <a:endParaRPr lang="zh-CN" altLang="en-US"/>
        </a:p>
      </dgm:t>
    </dgm:pt>
    <dgm:pt modelId="{453B2B43-E593-4EF4-95D6-8D91415714ED}" type="pres">
      <dgm:prSet presAssocID="{0BBD117B-0F5E-4594-936F-8222E030DFA0}" presName="linear" presStyleCnt="0">
        <dgm:presLayoutVars>
          <dgm:animLvl val="lvl"/>
          <dgm:resizeHandles val="exact"/>
        </dgm:presLayoutVars>
      </dgm:prSet>
      <dgm:spPr/>
      <dgm:t>
        <a:bodyPr/>
        <a:lstStyle/>
        <a:p>
          <a:endParaRPr lang="zh-CN" altLang="en-US"/>
        </a:p>
      </dgm:t>
    </dgm:pt>
    <dgm:pt modelId="{04271E54-D1FF-4E5C-8F82-C70226D3C2EA}" type="pres">
      <dgm:prSet presAssocID="{E9067486-D6CD-4BB9-A9CE-17B907EB364F}" presName="parentText" presStyleLbl="node1" presStyleIdx="0" presStyleCnt="9">
        <dgm:presLayoutVars>
          <dgm:chMax val="0"/>
          <dgm:bulletEnabled val="1"/>
        </dgm:presLayoutVars>
      </dgm:prSet>
      <dgm:spPr/>
      <dgm:t>
        <a:bodyPr/>
        <a:lstStyle/>
        <a:p>
          <a:endParaRPr lang="zh-CN" altLang="en-US"/>
        </a:p>
      </dgm:t>
    </dgm:pt>
    <dgm:pt modelId="{5750165E-5357-4352-844C-3B2CDFC5D461}" type="pres">
      <dgm:prSet presAssocID="{53B62ADE-5D78-4483-8248-B18472867D22}" presName="spacer" presStyleCnt="0"/>
      <dgm:spPr/>
    </dgm:pt>
    <dgm:pt modelId="{A26CD526-4223-41AF-AC44-C09AA8BF6A6B}" type="pres">
      <dgm:prSet presAssocID="{F56BE5E9-D7DD-4AAE-A88C-1DA4A8D6C205}" presName="parentText" presStyleLbl="node1" presStyleIdx="1" presStyleCnt="9">
        <dgm:presLayoutVars>
          <dgm:chMax val="0"/>
          <dgm:bulletEnabled val="1"/>
        </dgm:presLayoutVars>
      </dgm:prSet>
      <dgm:spPr/>
      <dgm:t>
        <a:bodyPr/>
        <a:lstStyle/>
        <a:p>
          <a:endParaRPr lang="zh-CN" altLang="en-US"/>
        </a:p>
      </dgm:t>
    </dgm:pt>
    <dgm:pt modelId="{37DD667C-F4AB-4BD2-8F4E-8E52764D298F}" type="pres">
      <dgm:prSet presAssocID="{B3CFADB0-F3E4-465E-837D-F287DBE2F059}" presName="spacer" presStyleCnt="0"/>
      <dgm:spPr/>
    </dgm:pt>
    <dgm:pt modelId="{60923A72-24CC-4261-8850-FD55C5926797}" type="pres">
      <dgm:prSet presAssocID="{5C28B4CD-4D1D-4E67-86A0-254AFD7E2C95}" presName="parentText" presStyleLbl="node1" presStyleIdx="2" presStyleCnt="9">
        <dgm:presLayoutVars>
          <dgm:chMax val="0"/>
          <dgm:bulletEnabled val="1"/>
        </dgm:presLayoutVars>
      </dgm:prSet>
      <dgm:spPr/>
      <dgm:t>
        <a:bodyPr/>
        <a:lstStyle/>
        <a:p>
          <a:endParaRPr lang="zh-CN" altLang="en-US"/>
        </a:p>
      </dgm:t>
    </dgm:pt>
    <dgm:pt modelId="{64659D3F-FD04-4CAB-A322-D33C88B42AB6}" type="pres">
      <dgm:prSet presAssocID="{B398AD89-0A10-405C-A323-3FB9D3FE6DE5}" presName="spacer" presStyleCnt="0"/>
      <dgm:spPr/>
    </dgm:pt>
    <dgm:pt modelId="{57B91AD7-0333-4FDC-B37B-BA9777D939EE}" type="pres">
      <dgm:prSet presAssocID="{BEE33DD7-77B1-4D4E-A8EB-01931D0514F9}" presName="parentText" presStyleLbl="node1" presStyleIdx="3" presStyleCnt="9">
        <dgm:presLayoutVars>
          <dgm:chMax val="0"/>
          <dgm:bulletEnabled val="1"/>
        </dgm:presLayoutVars>
      </dgm:prSet>
      <dgm:spPr/>
      <dgm:t>
        <a:bodyPr/>
        <a:lstStyle/>
        <a:p>
          <a:endParaRPr lang="zh-CN" altLang="en-US"/>
        </a:p>
      </dgm:t>
    </dgm:pt>
    <dgm:pt modelId="{27867E17-0B4F-4744-8CC7-1E7BB2D51144}" type="pres">
      <dgm:prSet presAssocID="{E1503B62-DFD4-4D19-98E5-640F173B9581}" presName="spacer" presStyleCnt="0"/>
      <dgm:spPr/>
    </dgm:pt>
    <dgm:pt modelId="{7123EB23-03BB-424E-BFC1-79256D326DBE}" type="pres">
      <dgm:prSet presAssocID="{CED2251F-5254-4D73-B4B7-EADC756E37B5}" presName="parentText" presStyleLbl="node1" presStyleIdx="4" presStyleCnt="9">
        <dgm:presLayoutVars>
          <dgm:chMax val="0"/>
          <dgm:bulletEnabled val="1"/>
        </dgm:presLayoutVars>
      </dgm:prSet>
      <dgm:spPr/>
      <dgm:t>
        <a:bodyPr/>
        <a:lstStyle/>
        <a:p>
          <a:endParaRPr lang="zh-CN" altLang="en-US"/>
        </a:p>
      </dgm:t>
    </dgm:pt>
    <dgm:pt modelId="{89337247-B302-4DD2-BC91-0BAD2604A657}" type="pres">
      <dgm:prSet presAssocID="{A16D23D6-CBF6-46D7-B5AA-9CB2F1D48443}" presName="spacer" presStyleCnt="0"/>
      <dgm:spPr/>
    </dgm:pt>
    <dgm:pt modelId="{001DBC0F-5C8F-48BE-B16A-FB885925614F}" type="pres">
      <dgm:prSet presAssocID="{4277B658-E9B0-4CA0-8968-4A0382AFC680}" presName="parentText" presStyleLbl="node1" presStyleIdx="5" presStyleCnt="9">
        <dgm:presLayoutVars>
          <dgm:chMax val="0"/>
          <dgm:bulletEnabled val="1"/>
        </dgm:presLayoutVars>
      </dgm:prSet>
      <dgm:spPr/>
      <dgm:t>
        <a:bodyPr/>
        <a:lstStyle/>
        <a:p>
          <a:endParaRPr lang="zh-CN" altLang="en-US"/>
        </a:p>
      </dgm:t>
    </dgm:pt>
    <dgm:pt modelId="{0353197F-3E95-4F93-811C-C3842C62AD57}" type="pres">
      <dgm:prSet presAssocID="{9C674CB8-947F-497C-8C71-96CAB1595B7B}" presName="spacer" presStyleCnt="0"/>
      <dgm:spPr/>
    </dgm:pt>
    <dgm:pt modelId="{EE6B18F0-3698-4CCB-93AD-23B3F2F85054}" type="pres">
      <dgm:prSet presAssocID="{C9B82175-D7A1-44DF-928E-9B1B3F1828F6}" presName="parentText" presStyleLbl="node1" presStyleIdx="6" presStyleCnt="9">
        <dgm:presLayoutVars>
          <dgm:chMax val="0"/>
          <dgm:bulletEnabled val="1"/>
        </dgm:presLayoutVars>
      </dgm:prSet>
      <dgm:spPr/>
      <dgm:t>
        <a:bodyPr/>
        <a:lstStyle/>
        <a:p>
          <a:endParaRPr lang="zh-CN" altLang="en-US"/>
        </a:p>
      </dgm:t>
    </dgm:pt>
    <dgm:pt modelId="{576297CF-B9F2-4DBE-B85F-C8DA004BE689}" type="pres">
      <dgm:prSet presAssocID="{BD39A545-835B-4840-B7A6-08A29CCE8C8F}" presName="spacer" presStyleCnt="0"/>
      <dgm:spPr/>
    </dgm:pt>
    <dgm:pt modelId="{957F452F-D762-4535-9DF2-12153933D431}" type="pres">
      <dgm:prSet presAssocID="{E87D2FCB-E700-4391-AF8E-0842C9210795}" presName="parentText" presStyleLbl="node1" presStyleIdx="7" presStyleCnt="9">
        <dgm:presLayoutVars>
          <dgm:chMax val="0"/>
          <dgm:bulletEnabled val="1"/>
        </dgm:presLayoutVars>
      </dgm:prSet>
      <dgm:spPr/>
      <dgm:t>
        <a:bodyPr/>
        <a:lstStyle/>
        <a:p>
          <a:endParaRPr lang="zh-CN" altLang="en-US"/>
        </a:p>
      </dgm:t>
    </dgm:pt>
    <dgm:pt modelId="{D74642BF-8D0D-4E61-BDF6-A02BE3799A05}" type="pres">
      <dgm:prSet presAssocID="{B8E8BCCE-05DE-4741-AF17-BD9F55B04EE8}" presName="spacer" presStyleCnt="0"/>
      <dgm:spPr/>
    </dgm:pt>
    <dgm:pt modelId="{3F291174-5B1D-4DC9-B4BB-9D075CD3F7A9}" type="pres">
      <dgm:prSet presAssocID="{70F01A0D-8BCB-4FD8-8EB1-95FF4A20EBD7}" presName="parentText" presStyleLbl="node1" presStyleIdx="8" presStyleCnt="9">
        <dgm:presLayoutVars>
          <dgm:chMax val="0"/>
          <dgm:bulletEnabled val="1"/>
        </dgm:presLayoutVars>
      </dgm:prSet>
      <dgm:spPr/>
      <dgm:t>
        <a:bodyPr/>
        <a:lstStyle/>
        <a:p>
          <a:endParaRPr lang="zh-CN" altLang="en-US"/>
        </a:p>
      </dgm:t>
    </dgm:pt>
  </dgm:ptLst>
  <dgm:cxnLst>
    <dgm:cxn modelId="{CC667655-5E03-4900-9C77-683219FE9878}" type="presOf" srcId="{E87D2FCB-E700-4391-AF8E-0842C9210795}" destId="{957F452F-D762-4535-9DF2-12153933D431}" srcOrd="0" destOrd="0" presId="urn:microsoft.com/office/officeart/2005/8/layout/vList2"/>
    <dgm:cxn modelId="{44059DC3-02E1-4FD3-921D-FA7F1F2D0B2F}" srcId="{0BBD117B-0F5E-4594-936F-8222E030DFA0}" destId="{F56BE5E9-D7DD-4AAE-A88C-1DA4A8D6C205}" srcOrd="1" destOrd="0" parTransId="{361E8F7A-90D8-4035-8BA4-CA289E7A5016}" sibTransId="{B3CFADB0-F3E4-465E-837D-F287DBE2F059}"/>
    <dgm:cxn modelId="{AA92B2BF-FE12-4E0E-88C9-0A815E9B1D69}" srcId="{0BBD117B-0F5E-4594-936F-8222E030DFA0}" destId="{BEE33DD7-77B1-4D4E-A8EB-01931D0514F9}" srcOrd="3" destOrd="0" parTransId="{93360875-169C-4086-86C2-54C4BF98B206}" sibTransId="{E1503B62-DFD4-4D19-98E5-640F173B9581}"/>
    <dgm:cxn modelId="{E9648716-C27A-4F38-8545-1EBF39E4A976}" srcId="{0BBD117B-0F5E-4594-936F-8222E030DFA0}" destId="{C9B82175-D7A1-44DF-928E-9B1B3F1828F6}" srcOrd="6" destOrd="0" parTransId="{AB03A234-012A-4D7A-9D07-C3B773152DDF}" sibTransId="{BD39A545-835B-4840-B7A6-08A29CCE8C8F}"/>
    <dgm:cxn modelId="{73719A37-9227-45D1-A58F-CF79534436C2}" srcId="{0BBD117B-0F5E-4594-936F-8222E030DFA0}" destId="{CED2251F-5254-4D73-B4B7-EADC756E37B5}" srcOrd="4" destOrd="0" parTransId="{9B237F7E-E885-41B0-8EF6-9BED44C23A9E}" sibTransId="{A16D23D6-CBF6-46D7-B5AA-9CB2F1D48443}"/>
    <dgm:cxn modelId="{7F5983C9-8495-4E32-92BD-DB96499364A9}" type="presOf" srcId="{BEE33DD7-77B1-4D4E-A8EB-01931D0514F9}" destId="{57B91AD7-0333-4FDC-B37B-BA9777D939EE}" srcOrd="0" destOrd="0" presId="urn:microsoft.com/office/officeart/2005/8/layout/vList2"/>
    <dgm:cxn modelId="{7F2695E3-F145-4413-95AF-3616193585B3}" srcId="{0BBD117B-0F5E-4594-936F-8222E030DFA0}" destId="{70F01A0D-8BCB-4FD8-8EB1-95FF4A20EBD7}" srcOrd="8" destOrd="0" parTransId="{B87C7D6C-176C-4D56-BBB8-88A3E7CBC67E}" sibTransId="{7967D48A-4B8E-4B33-BADE-AEAA19F4EFE8}"/>
    <dgm:cxn modelId="{436B0D12-CFF9-4930-906A-75D108FAE509}" srcId="{0BBD117B-0F5E-4594-936F-8222E030DFA0}" destId="{4277B658-E9B0-4CA0-8968-4A0382AFC680}" srcOrd="5" destOrd="0" parTransId="{651490C7-0DAC-4EDB-9A15-4E321B8D34D8}" sibTransId="{9C674CB8-947F-497C-8C71-96CAB1595B7B}"/>
    <dgm:cxn modelId="{6937D8D8-7E2D-4AD2-9C04-546758CD0F31}" type="presOf" srcId="{CED2251F-5254-4D73-B4B7-EADC756E37B5}" destId="{7123EB23-03BB-424E-BFC1-79256D326DBE}" srcOrd="0" destOrd="0" presId="urn:microsoft.com/office/officeart/2005/8/layout/vList2"/>
    <dgm:cxn modelId="{2EABBF5D-49B8-4898-848F-0084A51D2606}" type="presOf" srcId="{0BBD117B-0F5E-4594-936F-8222E030DFA0}" destId="{453B2B43-E593-4EF4-95D6-8D91415714ED}" srcOrd="0" destOrd="0" presId="urn:microsoft.com/office/officeart/2005/8/layout/vList2"/>
    <dgm:cxn modelId="{5D9C199F-C5F6-4200-A2DE-17470ED087A9}" srcId="{0BBD117B-0F5E-4594-936F-8222E030DFA0}" destId="{E9067486-D6CD-4BB9-A9CE-17B907EB364F}" srcOrd="0" destOrd="0" parTransId="{98A21ADF-9E9A-40AE-B462-888C7BCEDC82}" sibTransId="{53B62ADE-5D78-4483-8248-B18472867D22}"/>
    <dgm:cxn modelId="{873A29BE-3AE0-4356-901D-0862B57DAF4C}" srcId="{0BBD117B-0F5E-4594-936F-8222E030DFA0}" destId="{E87D2FCB-E700-4391-AF8E-0842C9210795}" srcOrd="7" destOrd="0" parTransId="{AB8441AE-9216-4144-BE39-6410552715AB}" sibTransId="{B8E8BCCE-05DE-4741-AF17-BD9F55B04EE8}"/>
    <dgm:cxn modelId="{A17113DC-9C6F-4A1F-8522-47E0026BA4CD}" type="presOf" srcId="{E9067486-D6CD-4BB9-A9CE-17B907EB364F}" destId="{04271E54-D1FF-4E5C-8F82-C70226D3C2EA}" srcOrd="0" destOrd="0" presId="urn:microsoft.com/office/officeart/2005/8/layout/vList2"/>
    <dgm:cxn modelId="{3CA6245F-FC26-43A8-9321-20BBC95D81D4}" type="presOf" srcId="{4277B658-E9B0-4CA0-8968-4A0382AFC680}" destId="{001DBC0F-5C8F-48BE-B16A-FB885925614F}" srcOrd="0" destOrd="0" presId="urn:microsoft.com/office/officeart/2005/8/layout/vList2"/>
    <dgm:cxn modelId="{0F5CD581-9035-4B16-8AA4-201689F7EF9D}" type="presOf" srcId="{5C28B4CD-4D1D-4E67-86A0-254AFD7E2C95}" destId="{60923A72-24CC-4261-8850-FD55C5926797}" srcOrd="0" destOrd="0" presId="urn:microsoft.com/office/officeart/2005/8/layout/vList2"/>
    <dgm:cxn modelId="{04E4C6F1-28C3-4057-A381-5DC037961D3F}" srcId="{0BBD117B-0F5E-4594-936F-8222E030DFA0}" destId="{5C28B4CD-4D1D-4E67-86A0-254AFD7E2C95}" srcOrd="2" destOrd="0" parTransId="{97B6DEC8-FBDF-4AB5-93C3-3CE2BB1D9334}" sibTransId="{B398AD89-0A10-405C-A323-3FB9D3FE6DE5}"/>
    <dgm:cxn modelId="{2D2F06B3-F33B-4DEB-A961-21BD30176E7A}" type="presOf" srcId="{70F01A0D-8BCB-4FD8-8EB1-95FF4A20EBD7}" destId="{3F291174-5B1D-4DC9-B4BB-9D075CD3F7A9}" srcOrd="0" destOrd="0" presId="urn:microsoft.com/office/officeart/2005/8/layout/vList2"/>
    <dgm:cxn modelId="{6AF81417-6258-4640-885F-7AD7D4B06821}" type="presOf" srcId="{F56BE5E9-D7DD-4AAE-A88C-1DA4A8D6C205}" destId="{A26CD526-4223-41AF-AC44-C09AA8BF6A6B}" srcOrd="0" destOrd="0" presId="urn:microsoft.com/office/officeart/2005/8/layout/vList2"/>
    <dgm:cxn modelId="{49A548EE-6F24-4904-83CE-44FB3B66C765}" type="presOf" srcId="{C9B82175-D7A1-44DF-928E-9B1B3F1828F6}" destId="{EE6B18F0-3698-4CCB-93AD-23B3F2F85054}" srcOrd="0" destOrd="0" presId="urn:microsoft.com/office/officeart/2005/8/layout/vList2"/>
    <dgm:cxn modelId="{EB042EDF-61A5-488F-9B22-664844B9126E}" type="presParOf" srcId="{453B2B43-E593-4EF4-95D6-8D91415714ED}" destId="{04271E54-D1FF-4E5C-8F82-C70226D3C2EA}" srcOrd="0" destOrd="0" presId="urn:microsoft.com/office/officeart/2005/8/layout/vList2"/>
    <dgm:cxn modelId="{178020E1-619A-470E-B85F-3600CC962098}" type="presParOf" srcId="{453B2B43-E593-4EF4-95D6-8D91415714ED}" destId="{5750165E-5357-4352-844C-3B2CDFC5D461}" srcOrd="1" destOrd="0" presId="urn:microsoft.com/office/officeart/2005/8/layout/vList2"/>
    <dgm:cxn modelId="{E4834CA4-7D23-4F7A-A96E-7B23CBB17F5A}" type="presParOf" srcId="{453B2B43-E593-4EF4-95D6-8D91415714ED}" destId="{A26CD526-4223-41AF-AC44-C09AA8BF6A6B}" srcOrd="2" destOrd="0" presId="urn:microsoft.com/office/officeart/2005/8/layout/vList2"/>
    <dgm:cxn modelId="{3009A7CD-6B04-45E7-BB91-B28C89F9FED8}" type="presParOf" srcId="{453B2B43-E593-4EF4-95D6-8D91415714ED}" destId="{37DD667C-F4AB-4BD2-8F4E-8E52764D298F}" srcOrd="3" destOrd="0" presId="urn:microsoft.com/office/officeart/2005/8/layout/vList2"/>
    <dgm:cxn modelId="{89DAB1C5-D251-483A-B357-528F7B41674D}" type="presParOf" srcId="{453B2B43-E593-4EF4-95D6-8D91415714ED}" destId="{60923A72-24CC-4261-8850-FD55C5926797}" srcOrd="4" destOrd="0" presId="urn:microsoft.com/office/officeart/2005/8/layout/vList2"/>
    <dgm:cxn modelId="{376B7F33-E6EE-4C7E-809A-8E879049AAA3}" type="presParOf" srcId="{453B2B43-E593-4EF4-95D6-8D91415714ED}" destId="{64659D3F-FD04-4CAB-A322-D33C88B42AB6}" srcOrd="5" destOrd="0" presId="urn:microsoft.com/office/officeart/2005/8/layout/vList2"/>
    <dgm:cxn modelId="{B5A7F65C-7191-4535-8FF5-936AA4E230FD}" type="presParOf" srcId="{453B2B43-E593-4EF4-95D6-8D91415714ED}" destId="{57B91AD7-0333-4FDC-B37B-BA9777D939EE}" srcOrd="6" destOrd="0" presId="urn:microsoft.com/office/officeart/2005/8/layout/vList2"/>
    <dgm:cxn modelId="{4E5BD905-FA5C-42DB-98E0-F6B7C811A05E}" type="presParOf" srcId="{453B2B43-E593-4EF4-95D6-8D91415714ED}" destId="{27867E17-0B4F-4744-8CC7-1E7BB2D51144}" srcOrd="7" destOrd="0" presId="urn:microsoft.com/office/officeart/2005/8/layout/vList2"/>
    <dgm:cxn modelId="{D450AB70-AA77-4F95-91EE-1074CA9B72E3}" type="presParOf" srcId="{453B2B43-E593-4EF4-95D6-8D91415714ED}" destId="{7123EB23-03BB-424E-BFC1-79256D326DBE}" srcOrd="8" destOrd="0" presId="urn:microsoft.com/office/officeart/2005/8/layout/vList2"/>
    <dgm:cxn modelId="{86DDA5B3-76AE-4E75-BB0F-299AA3BA8C8B}" type="presParOf" srcId="{453B2B43-E593-4EF4-95D6-8D91415714ED}" destId="{89337247-B302-4DD2-BC91-0BAD2604A657}" srcOrd="9" destOrd="0" presId="urn:microsoft.com/office/officeart/2005/8/layout/vList2"/>
    <dgm:cxn modelId="{1CCFF82E-519F-42A5-ADC9-717B41F8AC71}" type="presParOf" srcId="{453B2B43-E593-4EF4-95D6-8D91415714ED}" destId="{001DBC0F-5C8F-48BE-B16A-FB885925614F}" srcOrd="10" destOrd="0" presId="urn:microsoft.com/office/officeart/2005/8/layout/vList2"/>
    <dgm:cxn modelId="{CE5EA6E1-3614-49FC-8F8E-F2299F522854}" type="presParOf" srcId="{453B2B43-E593-4EF4-95D6-8D91415714ED}" destId="{0353197F-3E95-4F93-811C-C3842C62AD57}" srcOrd="11" destOrd="0" presId="urn:microsoft.com/office/officeart/2005/8/layout/vList2"/>
    <dgm:cxn modelId="{A4C6BEBA-BCC8-4E32-AA05-4AEC82BAEB1A}" type="presParOf" srcId="{453B2B43-E593-4EF4-95D6-8D91415714ED}" destId="{EE6B18F0-3698-4CCB-93AD-23B3F2F85054}" srcOrd="12" destOrd="0" presId="urn:microsoft.com/office/officeart/2005/8/layout/vList2"/>
    <dgm:cxn modelId="{81FC5C88-FFAB-4D1D-AF21-700C46667A6B}" type="presParOf" srcId="{453B2B43-E593-4EF4-95D6-8D91415714ED}" destId="{576297CF-B9F2-4DBE-B85F-C8DA004BE689}" srcOrd="13" destOrd="0" presId="urn:microsoft.com/office/officeart/2005/8/layout/vList2"/>
    <dgm:cxn modelId="{11A9FE14-678C-42D0-A86B-0CB200280380}" type="presParOf" srcId="{453B2B43-E593-4EF4-95D6-8D91415714ED}" destId="{957F452F-D762-4535-9DF2-12153933D431}" srcOrd="14" destOrd="0" presId="urn:microsoft.com/office/officeart/2005/8/layout/vList2"/>
    <dgm:cxn modelId="{D60DD8FA-B749-4FA5-998C-F21D608CF619}" type="presParOf" srcId="{453B2B43-E593-4EF4-95D6-8D91415714ED}" destId="{D74642BF-8D0D-4E61-BDF6-A02BE3799A05}" srcOrd="15" destOrd="0" presId="urn:microsoft.com/office/officeart/2005/8/layout/vList2"/>
    <dgm:cxn modelId="{506C2AA1-3CE2-4DCA-B6BC-D9BAED2864F9}" type="presParOf" srcId="{453B2B43-E593-4EF4-95D6-8D91415714ED}" destId="{3F291174-5B1D-4DC9-B4BB-9D075CD3F7A9}"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08784-09BD-44EC-9922-6F421A854454}"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zh-CN" altLang="en-US"/>
        </a:p>
      </dgm:t>
    </dgm:pt>
    <dgm:pt modelId="{11EAB34F-800C-4FE4-B95D-7F4DA1DFC819}">
      <dgm:prSet/>
      <dgm:spPr/>
      <dgm:t>
        <a:bodyPr/>
        <a:lstStyle/>
        <a:p>
          <a:pPr rtl="0"/>
          <a:r>
            <a:rPr lang="fr-FR" dirty="0"/>
            <a:t>Constantz U. Max Planck I.: Iain Couzin</a:t>
          </a:r>
          <a:endParaRPr lang="zh-CN" dirty="0"/>
        </a:p>
      </dgm:t>
    </dgm:pt>
    <dgm:pt modelId="{C41C9AA6-5C5B-41EC-AE29-7053782E29E2}" type="parTrans" cxnId="{BDB98C45-66B6-40D6-A97C-93C2104F3AA6}">
      <dgm:prSet/>
      <dgm:spPr/>
      <dgm:t>
        <a:bodyPr/>
        <a:lstStyle/>
        <a:p>
          <a:endParaRPr lang="zh-CN" altLang="en-US"/>
        </a:p>
      </dgm:t>
    </dgm:pt>
    <dgm:pt modelId="{BBB33A47-B5B4-4315-8E2A-784CD49ED125}" type="sibTrans" cxnId="{BDB98C45-66B6-40D6-A97C-93C2104F3AA6}">
      <dgm:prSet/>
      <dgm:spPr/>
      <dgm:t>
        <a:bodyPr/>
        <a:lstStyle/>
        <a:p>
          <a:endParaRPr lang="zh-CN" altLang="en-US"/>
        </a:p>
      </dgm:t>
    </dgm:pt>
    <dgm:pt modelId="{84FF14BC-04A0-42AD-82F6-96F7A7E0A5A8}">
      <dgm:prSet/>
      <dgm:spPr/>
      <dgm:t>
        <a:bodyPr/>
        <a:lstStyle/>
        <a:p>
          <a:pPr rtl="0"/>
          <a:r>
            <a:rPr lang="en-US"/>
            <a:t>Potsdam Institute for Climate Impact Research: Carlo Jaeger</a:t>
          </a:r>
          <a:endParaRPr lang="zh-CN"/>
        </a:p>
      </dgm:t>
    </dgm:pt>
    <dgm:pt modelId="{10A0B76D-D1E3-4F84-97EB-8E366545E050}" type="parTrans" cxnId="{9DE4FD3F-6D7D-47B3-A7C1-E7BD28A039B8}">
      <dgm:prSet/>
      <dgm:spPr/>
      <dgm:t>
        <a:bodyPr/>
        <a:lstStyle/>
        <a:p>
          <a:endParaRPr lang="zh-CN" altLang="en-US"/>
        </a:p>
      </dgm:t>
    </dgm:pt>
    <dgm:pt modelId="{2F4B5E77-70D3-49D9-9730-7B5BA452DD40}" type="sibTrans" cxnId="{9DE4FD3F-6D7D-47B3-A7C1-E7BD28A039B8}">
      <dgm:prSet/>
      <dgm:spPr/>
      <dgm:t>
        <a:bodyPr/>
        <a:lstStyle/>
        <a:p>
          <a:endParaRPr lang="zh-CN" altLang="en-US"/>
        </a:p>
      </dgm:t>
    </dgm:pt>
    <dgm:pt modelId="{8AA6E906-91D0-492F-B223-A3D5291DB1AE}">
      <dgm:prSet/>
      <dgm:spPr/>
      <dgm:t>
        <a:bodyPr/>
        <a:lstStyle/>
        <a:p>
          <a:pPr rtl="0"/>
          <a:r>
            <a:rPr lang="en-US"/>
            <a:t>University of Fribourg : Yicheng Zhang</a:t>
          </a:r>
          <a:endParaRPr lang="zh-CN"/>
        </a:p>
      </dgm:t>
    </dgm:pt>
    <dgm:pt modelId="{F675CAF4-0F64-4BEF-A2D1-3A2493603355}" type="parTrans" cxnId="{F35F2772-A166-495F-B508-5AF663303569}">
      <dgm:prSet/>
      <dgm:spPr/>
      <dgm:t>
        <a:bodyPr/>
        <a:lstStyle/>
        <a:p>
          <a:endParaRPr lang="zh-CN" altLang="en-US"/>
        </a:p>
      </dgm:t>
    </dgm:pt>
    <dgm:pt modelId="{5499617C-520F-47B2-8C88-62CD376657B1}" type="sibTrans" cxnId="{F35F2772-A166-495F-B508-5AF663303569}">
      <dgm:prSet/>
      <dgm:spPr/>
      <dgm:t>
        <a:bodyPr/>
        <a:lstStyle/>
        <a:p>
          <a:endParaRPr lang="zh-CN" altLang="en-US"/>
        </a:p>
      </dgm:t>
    </dgm:pt>
    <dgm:pt modelId="{CAEB1D40-90ED-4D62-A991-A9B8B3B2ACD2}">
      <dgm:prSet/>
      <dgm:spPr/>
      <dgm:t>
        <a:bodyPr/>
        <a:lstStyle/>
        <a:p>
          <a:pPr rtl="0"/>
          <a:r>
            <a:rPr lang="en-US"/>
            <a:t>Uppsala University Sweden: David Sumpter</a:t>
          </a:r>
          <a:endParaRPr lang="zh-CN"/>
        </a:p>
      </dgm:t>
    </dgm:pt>
    <dgm:pt modelId="{4A687BE3-A07B-4604-9003-7DF298F2DAAF}" type="parTrans" cxnId="{D09B7E7E-29B3-435B-B44C-DDA6AB878C4D}">
      <dgm:prSet/>
      <dgm:spPr/>
      <dgm:t>
        <a:bodyPr/>
        <a:lstStyle/>
        <a:p>
          <a:endParaRPr lang="zh-CN" altLang="en-US"/>
        </a:p>
      </dgm:t>
    </dgm:pt>
    <dgm:pt modelId="{56BF942A-DEA6-41D9-B990-495BB5B14A89}" type="sibTrans" cxnId="{D09B7E7E-29B3-435B-B44C-DDA6AB878C4D}">
      <dgm:prSet/>
      <dgm:spPr/>
      <dgm:t>
        <a:bodyPr/>
        <a:lstStyle/>
        <a:p>
          <a:endParaRPr lang="zh-CN" altLang="en-US"/>
        </a:p>
      </dgm:t>
    </dgm:pt>
    <dgm:pt modelId="{5EF94AC8-9988-4DC1-BE13-AB452D9750EB}">
      <dgm:prSet/>
      <dgm:spPr/>
      <dgm:t>
        <a:bodyPr/>
        <a:lstStyle/>
        <a:p>
          <a:pPr rtl="0"/>
          <a:r>
            <a:rPr lang="en-US" dirty="0"/>
            <a:t>Paris 7: Bertrand </a:t>
          </a:r>
          <a:r>
            <a:rPr lang="en-US" dirty="0" err="1"/>
            <a:t>Roehner</a:t>
          </a:r>
          <a:endParaRPr lang="zh-CN" dirty="0"/>
        </a:p>
      </dgm:t>
    </dgm:pt>
    <dgm:pt modelId="{13D32C18-03CF-46FA-84AD-9E706C540C62}" type="parTrans" cxnId="{19D8CC9D-8F75-47F5-AB98-A28DDCF55AF1}">
      <dgm:prSet/>
      <dgm:spPr/>
      <dgm:t>
        <a:bodyPr/>
        <a:lstStyle/>
        <a:p>
          <a:endParaRPr lang="zh-CN" altLang="en-US"/>
        </a:p>
      </dgm:t>
    </dgm:pt>
    <dgm:pt modelId="{C3DF6F0D-8242-48CA-8DCC-A155F7272B27}" type="sibTrans" cxnId="{19D8CC9D-8F75-47F5-AB98-A28DDCF55AF1}">
      <dgm:prSet/>
      <dgm:spPr/>
      <dgm:t>
        <a:bodyPr/>
        <a:lstStyle/>
        <a:p>
          <a:endParaRPr lang="zh-CN" altLang="en-US"/>
        </a:p>
      </dgm:t>
    </dgm:pt>
    <dgm:pt modelId="{AA1C9AFE-DC0D-4DED-9CD4-65EE1BA7985D}">
      <dgm:prSet/>
      <dgm:spPr/>
      <dgm:t>
        <a:bodyPr/>
        <a:lstStyle/>
        <a:p>
          <a:pPr rtl="0"/>
          <a:r>
            <a:rPr lang="en-US"/>
            <a:t>Yale University: Xiaojing Wang</a:t>
          </a:r>
          <a:endParaRPr lang="zh-CN"/>
        </a:p>
      </dgm:t>
    </dgm:pt>
    <dgm:pt modelId="{7CF3C81F-FA11-4A92-90D8-3FBEA1C51577}" type="parTrans" cxnId="{77DDFC55-1FF4-4078-910F-81E0367CBBA5}">
      <dgm:prSet/>
      <dgm:spPr/>
      <dgm:t>
        <a:bodyPr/>
        <a:lstStyle/>
        <a:p>
          <a:endParaRPr lang="zh-CN" altLang="en-US"/>
        </a:p>
      </dgm:t>
    </dgm:pt>
    <dgm:pt modelId="{E6BC3202-02C9-47CF-BCB1-97DE19FB6A33}" type="sibTrans" cxnId="{77DDFC55-1FF4-4078-910F-81E0367CBBA5}">
      <dgm:prSet/>
      <dgm:spPr/>
      <dgm:t>
        <a:bodyPr/>
        <a:lstStyle/>
        <a:p>
          <a:endParaRPr lang="zh-CN" altLang="en-US"/>
        </a:p>
      </dgm:t>
    </dgm:pt>
    <dgm:pt modelId="{14D9C2B5-202A-4E46-B1A7-B995EFF3121A}">
      <dgm:prSet/>
      <dgm:spPr/>
      <dgm:t>
        <a:bodyPr/>
        <a:lstStyle/>
        <a:p>
          <a:pPr rtl="0"/>
          <a:r>
            <a:rPr lang="en-US"/>
            <a:t>ASU: Sander Leeuw, Spring Burman</a:t>
          </a:r>
          <a:endParaRPr lang="zh-CN"/>
        </a:p>
      </dgm:t>
    </dgm:pt>
    <dgm:pt modelId="{5B467F0C-D16E-45E3-9C3C-DCA0F87D11CF}" type="parTrans" cxnId="{D194A761-1406-42B6-9221-75F56A6DC552}">
      <dgm:prSet/>
      <dgm:spPr/>
      <dgm:t>
        <a:bodyPr/>
        <a:lstStyle/>
        <a:p>
          <a:endParaRPr lang="zh-CN" altLang="en-US"/>
        </a:p>
      </dgm:t>
    </dgm:pt>
    <dgm:pt modelId="{879A1BC5-44D1-4794-A731-4078AC1F2C7E}" type="sibTrans" cxnId="{D194A761-1406-42B6-9221-75F56A6DC552}">
      <dgm:prSet/>
      <dgm:spPr/>
      <dgm:t>
        <a:bodyPr/>
        <a:lstStyle/>
        <a:p>
          <a:endParaRPr lang="zh-CN" altLang="en-US"/>
        </a:p>
      </dgm:t>
    </dgm:pt>
    <dgm:pt modelId="{DBE95F02-023B-4D33-B14B-24B1B494888C}">
      <dgm:prSet/>
      <dgm:spPr/>
      <dgm:t>
        <a:bodyPr/>
        <a:lstStyle/>
        <a:p>
          <a:pPr rtl="0"/>
          <a:r>
            <a:rPr lang="en-US"/>
            <a:t>Delft U. of Tech.</a:t>
          </a:r>
          <a:endParaRPr lang="zh-CN"/>
        </a:p>
      </dgm:t>
    </dgm:pt>
    <dgm:pt modelId="{27FB49D0-155F-411E-B9BC-854D15B8948C}" type="parTrans" cxnId="{2F3D827C-F157-48A8-9166-82FE0FA55ADD}">
      <dgm:prSet/>
      <dgm:spPr/>
      <dgm:t>
        <a:bodyPr/>
        <a:lstStyle/>
        <a:p>
          <a:endParaRPr lang="zh-CN" altLang="en-US"/>
        </a:p>
      </dgm:t>
    </dgm:pt>
    <dgm:pt modelId="{A1B18353-09FC-4F59-B8E3-AC70D2AEAC31}" type="sibTrans" cxnId="{2F3D827C-F157-48A8-9166-82FE0FA55ADD}">
      <dgm:prSet/>
      <dgm:spPr/>
      <dgm:t>
        <a:bodyPr/>
        <a:lstStyle/>
        <a:p>
          <a:endParaRPr lang="zh-CN" altLang="en-US"/>
        </a:p>
      </dgm:t>
    </dgm:pt>
    <dgm:pt modelId="{09C48107-F6D0-4563-A98C-CDB8F240DF02}">
      <dgm:prSet/>
      <dgm:spPr/>
      <dgm:t>
        <a:bodyPr/>
        <a:lstStyle/>
        <a:p>
          <a:pPr rtl="0"/>
          <a:r>
            <a:rPr lang="en-US"/>
            <a:t>North Western U.: Cristian Huepe</a:t>
          </a:r>
          <a:endParaRPr lang="zh-CN"/>
        </a:p>
      </dgm:t>
    </dgm:pt>
    <dgm:pt modelId="{627D7249-9DA7-4EBF-9AA6-A8EF7B06C561}" type="parTrans" cxnId="{9154CBC2-0FED-4B46-9DD4-48577F4AEA3E}">
      <dgm:prSet/>
      <dgm:spPr/>
      <dgm:t>
        <a:bodyPr/>
        <a:lstStyle/>
        <a:p>
          <a:endParaRPr lang="zh-CN" altLang="en-US"/>
        </a:p>
      </dgm:t>
    </dgm:pt>
    <dgm:pt modelId="{3A634D22-120E-4B8F-A44B-F36A4B799120}" type="sibTrans" cxnId="{9154CBC2-0FED-4B46-9DD4-48577F4AEA3E}">
      <dgm:prSet/>
      <dgm:spPr/>
      <dgm:t>
        <a:bodyPr/>
        <a:lstStyle/>
        <a:p>
          <a:endParaRPr lang="zh-CN" altLang="en-US"/>
        </a:p>
      </dgm:t>
    </dgm:pt>
    <dgm:pt modelId="{A747AB9C-A1C9-4D86-B45B-E003FA430600}" type="pres">
      <dgm:prSet presAssocID="{84F08784-09BD-44EC-9922-6F421A854454}" presName="linear" presStyleCnt="0">
        <dgm:presLayoutVars>
          <dgm:animLvl val="lvl"/>
          <dgm:resizeHandles val="exact"/>
        </dgm:presLayoutVars>
      </dgm:prSet>
      <dgm:spPr/>
      <dgm:t>
        <a:bodyPr/>
        <a:lstStyle/>
        <a:p>
          <a:endParaRPr lang="zh-CN" altLang="en-US"/>
        </a:p>
      </dgm:t>
    </dgm:pt>
    <dgm:pt modelId="{37B2FAD4-B41D-4B6B-BEFD-C60DB21D034C}" type="pres">
      <dgm:prSet presAssocID="{11EAB34F-800C-4FE4-B95D-7F4DA1DFC819}" presName="parentText" presStyleLbl="node1" presStyleIdx="0" presStyleCnt="9">
        <dgm:presLayoutVars>
          <dgm:chMax val="0"/>
          <dgm:bulletEnabled val="1"/>
        </dgm:presLayoutVars>
      </dgm:prSet>
      <dgm:spPr/>
      <dgm:t>
        <a:bodyPr/>
        <a:lstStyle/>
        <a:p>
          <a:endParaRPr lang="zh-CN" altLang="en-US"/>
        </a:p>
      </dgm:t>
    </dgm:pt>
    <dgm:pt modelId="{D586FF77-2E7D-4540-8BB1-7BE8AA4A5D7E}" type="pres">
      <dgm:prSet presAssocID="{BBB33A47-B5B4-4315-8E2A-784CD49ED125}" presName="spacer" presStyleCnt="0"/>
      <dgm:spPr/>
    </dgm:pt>
    <dgm:pt modelId="{8E6AFB0B-915D-40B5-8E20-FF7C2DA64584}" type="pres">
      <dgm:prSet presAssocID="{84FF14BC-04A0-42AD-82F6-96F7A7E0A5A8}" presName="parentText" presStyleLbl="node1" presStyleIdx="1" presStyleCnt="9">
        <dgm:presLayoutVars>
          <dgm:chMax val="0"/>
          <dgm:bulletEnabled val="1"/>
        </dgm:presLayoutVars>
      </dgm:prSet>
      <dgm:spPr/>
      <dgm:t>
        <a:bodyPr/>
        <a:lstStyle/>
        <a:p>
          <a:endParaRPr lang="zh-CN" altLang="en-US"/>
        </a:p>
      </dgm:t>
    </dgm:pt>
    <dgm:pt modelId="{11732A56-3C34-4EE5-B72D-D94D7237B156}" type="pres">
      <dgm:prSet presAssocID="{2F4B5E77-70D3-49D9-9730-7B5BA452DD40}" presName="spacer" presStyleCnt="0"/>
      <dgm:spPr/>
    </dgm:pt>
    <dgm:pt modelId="{05B8DD09-D195-467D-80A8-9205E0532406}" type="pres">
      <dgm:prSet presAssocID="{8AA6E906-91D0-492F-B223-A3D5291DB1AE}" presName="parentText" presStyleLbl="node1" presStyleIdx="2" presStyleCnt="9">
        <dgm:presLayoutVars>
          <dgm:chMax val="0"/>
          <dgm:bulletEnabled val="1"/>
        </dgm:presLayoutVars>
      </dgm:prSet>
      <dgm:spPr/>
      <dgm:t>
        <a:bodyPr/>
        <a:lstStyle/>
        <a:p>
          <a:endParaRPr lang="zh-CN" altLang="en-US"/>
        </a:p>
      </dgm:t>
    </dgm:pt>
    <dgm:pt modelId="{A137AE4B-8D55-4276-B304-AB3D7B9FC4BB}" type="pres">
      <dgm:prSet presAssocID="{5499617C-520F-47B2-8C88-62CD376657B1}" presName="spacer" presStyleCnt="0"/>
      <dgm:spPr/>
    </dgm:pt>
    <dgm:pt modelId="{B8712472-C5B5-429E-87E1-A71CF3EAD245}" type="pres">
      <dgm:prSet presAssocID="{CAEB1D40-90ED-4D62-A991-A9B8B3B2ACD2}" presName="parentText" presStyleLbl="node1" presStyleIdx="3" presStyleCnt="9">
        <dgm:presLayoutVars>
          <dgm:chMax val="0"/>
          <dgm:bulletEnabled val="1"/>
        </dgm:presLayoutVars>
      </dgm:prSet>
      <dgm:spPr/>
      <dgm:t>
        <a:bodyPr/>
        <a:lstStyle/>
        <a:p>
          <a:endParaRPr lang="zh-CN" altLang="en-US"/>
        </a:p>
      </dgm:t>
    </dgm:pt>
    <dgm:pt modelId="{E7B31ADF-CAB6-4076-AF80-23285C560DFD}" type="pres">
      <dgm:prSet presAssocID="{56BF942A-DEA6-41D9-B990-495BB5B14A89}" presName="spacer" presStyleCnt="0"/>
      <dgm:spPr/>
    </dgm:pt>
    <dgm:pt modelId="{16CCF413-050B-45E0-AD54-02578C27F171}" type="pres">
      <dgm:prSet presAssocID="{5EF94AC8-9988-4DC1-BE13-AB452D9750EB}" presName="parentText" presStyleLbl="node1" presStyleIdx="4" presStyleCnt="9">
        <dgm:presLayoutVars>
          <dgm:chMax val="0"/>
          <dgm:bulletEnabled val="1"/>
        </dgm:presLayoutVars>
      </dgm:prSet>
      <dgm:spPr/>
      <dgm:t>
        <a:bodyPr/>
        <a:lstStyle/>
        <a:p>
          <a:endParaRPr lang="zh-CN" altLang="en-US"/>
        </a:p>
      </dgm:t>
    </dgm:pt>
    <dgm:pt modelId="{F9F729AC-A99A-4900-A320-990040536F6E}" type="pres">
      <dgm:prSet presAssocID="{C3DF6F0D-8242-48CA-8DCC-A155F7272B27}" presName="spacer" presStyleCnt="0"/>
      <dgm:spPr/>
    </dgm:pt>
    <dgm:pt modelId="{EA6B231D-67FA-4630-8008-FA53CD635C31}" type="pres">
      <dgm:prSet presAssocID="{AA1C9AFE-DC0D-4DED-9CD4-65EE1BA7985D}" presName="parentText" presStyleLbl="node1" presStyleIdx="5" presStyleCnt="9">
        <dgm:presLayoutVars>
          <dgm:chMax val="0"/>
          <dgm:bulletEnabled val="1"/>
        </dgm:presLayoutVars>
      </dgm:prSet>
      <dgm:spPr/>
      <dgm:t>
        <a:bodyPr/>
        <a:lstStyle/>
        <a:p>
          <a:endParaRPr lang="zh-CN" altLang="en-US"/>
        </a:p>
      </dgm:t>
    </dgm:pt>
    <dgm:pt modelId="{5815FDC4-ABE8-41D8-81DB-C3A34AEE18D8}" type="pres">
      <dgm:prSet presAssocID="{E6BC3202-02C9-47CF-BCB1-97DE19FB6A33}" presName="spacer" presStyleCnt="0"/>
      <dgm:spPr/>
    </dgm:pt>
    <dgm:pt modelId="{BBA87F78-E683-4B3F-A614-66C2C6B6FF5D}" type="pres">
      <dgm:prSet presAssocID="{14D9C2B5-202A-4E46-B1A7-B995EFF3121A}" presName="parentText" presStyleLbl="node1" presStyleIdx="6" presStyleCnt="9">
        <dgm:presLayoutVars>
          <dgm:chMax val="0"/>
          <dgm:bulletEnabled val="1"/>
        </dgm:presLayoutVars>
      </dgm:prSet>
      <dgm:spPr/>
      <dgm:t>
        <a:bodyPr/>
        <a:lstStyle/>
        <a:p>
          <a:endParaRPr lang="zh-CN" altLang="en-US"/>
        </a:p>
      </dgm:t>
    </dgm:pt>
    <dgm:pt modelId="{E5E96467-5BF8-4146-95E8-22D20CCF737F}" type="pres">
      <dgm:prSet presAssocID="{879A1BC5-44D1-4794-A731-4078AC1F2C7E}" presName="spacer" presStyleCnt="0"/>
      <dgm:spPr/>
    </dgm:pt>
    <dgm:pt modelId="{5E41CEA1-AE63-46F5-B636-7BF3927D36EC}" type="pres">
      <dgm:prSet presAssocID="{DBE95F02-023B-4D33-B14B-24B1B494888C}" presName="parentText" presStyleLbl="node1" presStyleIdx="7" presStyleCnt="9">
        <dgm:presLayoutVars>
          <dgm:chMax val="0"/>
          <dgm:bulletEnabled val="1"/>
        </dgm:presLayoutVars>
      </dgm:prSet>
      <dgm:spPr/>
      <dgm:t>
        <a:bodyPr/>
        <a:lstStyle/>
        <a:p>
          <a:endParaRPr lang="zh-CN" altLang="en-US"/>
        </a:p>
      </dgm:t>
    </dgm:pt>
    <dgm:pt modelId="{570F63AE-3D57-44BB-A3C4-EEC8159F699F}" type="pres">
      <dgm:prSet presAssocID="{A1B18353-09FC-4F59-B8E3-AC70D2AEAC31}" presName="spacer" presStyleCnt="0"/>
      <dgm:spPr/>
    </dgm:pt>
    <dgm:pt modelId="{EE2A4464-1DB6-45A0-AA5C-113108121896}" type="pres">
      <dgm:prSet presAssocID="{09C48107-F6D0-4563-A98C-CDB8F240DF02}" presName="parentText" presStyleLbl="node1" presStyleIdx="8" presStyleCnt="9">
        <dgm:presLayoutVars>
          <dgm:chMax val="0"/>
          <dgm:bulletEnabled val="1"/>
        </dgm:presLayoutVars>
      </dgm:prSet>
      <dgm:spPr/>
      <dgm:t>
        <a:bodyPr/>
        <a:lstStyle/>
        <a:p>
          <a:endParaRPr lang="zh-CN" altLang="en-US"/>
        </a:p>
      </dgm:t>
    </dgm:pt>
  </dgm:ptLst>
  <dgm:cxnLst>
    <dgm:cxn modelId="{2F3D827C-F157-48A8-9166-82FE0FA55ADD}" srcId="{84F08784-09BD-44EC-9922-6F421A854454}" destId="{DBE95F02-023B-4D33-B14B-24B1B494888C}" srcOrd="7" destOrd="0" parTransId="{27FB49D0-155F-411E-B9BC-854D15B8948C}" sibTransId="{A1B18353-09FC-4F59-B8E3-AC70D2AEAC31}"/>
    <dgm:cxn modelId="{78AF9A11-F085-4193-B8A1-A59DD791DF29}" type="presOf" srcId="{AA1C9AFE-DC0D-4DED-9CD4-65EE1BA7985D}" destId="{EA6B231D-67FA-4630-8008-FA53CD635C31}" srcOrd="0" destOrd="0" presId="urn:microsoft.com/office/officeart/2005/8/layout/vList2"/>
    <dgm:cxn modelId="{803629A5-8E30-4208-BC09-493348C73B58}" type="presOf" srcId="{84FF14BC-04A0-42AD-82F6-96F7A7E0A5A8}" destId="{8E6AFB0B-915D-40B5-8E20-FF7C2DA64584}" srcOrd="0" destOrd="0" presId="urn:microsoft.com/office/officeart/2005/8/layout/vList2"/>
    <dgm:cxn modelId="{29508B4B-E4CD-4F0D-ADDE-2AF358F62AE8}" type="presOf" srcId="{11EAB34F-800C-4FE4-B95D-7F4DA1DFC819}" destId="{37B2FAD4-B41D-4B6B-BEFD-C60DB21D034C}" srcOrd="0" destOrd="0" presId="urn:microsoft.com/office/officeart/2005/8/layout/vList2"/>
    <dgm:cxn modelId="{9154CBC2-0FED-4B46-9DD4-48577F4AEA3E}" srcId="{84F08784-09BD-44EC-9922-6F421A854454}" destId="{09C48107-F6D0-4563-A98C-CDB8F240DF02}" srcOrd="8" destOrd="0" parTransId="{627D7249-9DA7-4EBF-9AA6-A8EF7B06C561}" sibTransId="{3A634D22-120E-4B8F-A44B-F36A4B799120}"/>
    <dgm:cxn modelId="{9DE4FD3F-6D7D-47B3-A7C1-E7BD28A039B8}" srcId="{84F08784-09BD-44EC-9922-6F421A854454}" destId="{84FF14BC-04A0-42AD-82F6-96F7A7E0A5A8}" srcOrd="1" destOrd="0" parTransId="{10A0B76D-D1E3-4F84-97EB-8E366545E050}" sibTransId="{2F4B5E77-70D3-49D9-9730-7B5BA452DD40}"/>
    <dgm:cxn modelId="{A93D1C44-83C5-48FA-88F8-A99ADA609217}" type="presOf" srcId="{14D9C2B5-202A-4E46-B1A7-B995EFF3121A}" destId="{BBA87F78-E683-4B3F-A614-66C2C6B6FF5D}" srcOrd="0" destOrd="0" presId="urn:microsoft.com/office/officeart/2005/8/layout/vList2"/>
    <dgm:cxn modelId="{A1C35AD3-D073-4A90-908A-2BF90CFDF570}" type="presOf" srcId="{5EF94AC8-9988-4DC1-BE13-AB452D9750EB}" destId="{16CCF413-050B-45E0-AD54-02578C27F171}" srcOrd="0" destOrd="0" presId="urn:microsoft.com/office/officeart/2005/8/layout/vList2"/>
    <dgm:cxn modelId="{227A103D-471F-498E-9F7B-D39EED1D655B}" type="presOf" srcId="{09C48107-F6D0-4563-A98C-CDB8F240DF02}" destId="{EE2A4464-1DB6-45A0-AA5C-113108121896}" srcOrd="0" destOrd="0" presId="urn:microsoft.com/office/officeart/2005/8/layout/vList2"/>
    <dgm:cxn modelId="{185A77A4-FE66-4E02-8FD9-20996D52DC37}" type="presOf" srcId="{8AA6E906-91D0-492F-B223-A3D5291DB1AE}" destId="{05B8DD09-D195-467D-80A8-9205E0532406}" srcOrd="0" destOrd="0" presId="urn:microsoft.com/office/officeart/2005/8/layout/vList2"/>
    <dgm:cxn modelId="{F35F2772-A166-495F-B508-5AF663303569}" srcId="{84F08784-09BD-44EC-9922-6F421A854454}" destId="{8AA6E906-91D0-492F-B223-A3D5291DB1AE}" srcOrd="2" destOrd="0" parTransId="{F675CAF4-0F64-4BEF-A2D1-3A2493603355}" sibTransId="{5499617C-520F-47B2-8C88-62CD376657B1}"/>
    <dgm:cxn modelId="{5A95047D-2EFD-4006-9D8C-2E26FA2F01D2}" type="presOf" srcId="{84F08784-09BD-44EC-9922-6F421A854454}" destId="{A747AB9C-A1C9-4D86-B45B-E003FA430600}" srcOrd="0" destOrd="0" presId="urn:microsoft.com/office/officeart/2005/8/layout/vList2"/>
    <dgm:cxn modelId="{19D8CC9D-8F75-47F5-AB98-A28DDCF55AF1}" srcId="{84F08784-09BD-44EC-9922-6F421A854454}" destId="{5EF94AC8-9988-4DC1-BE13-AB452D9750EB}" srcOrd="4" destOrd="0" parTransId="{13D32C18-03CF-46FA-84AD-9E706C540C62}" sibTransId="{C3DF6F0D-8242-48CA-8DCC-A155F7272B27}"/>
    <dgm:cxn modelId="{BDB98C45-66B6-40D6-A97C-93C2104F3AA6}" srcId="{84F08784-09BD-44EC-9922-6F421A854454}" destId="{11EAB34F-800C-4FE4-B95D-7F4DA1DFC819}" srcOrd="0" destOrd="0" parTransId="{C41C9AA6-5C5B-41EC-AE29-7053782E29E2}" sibTransId="{BBB33A47-B5B4-4315-8E2A-784CD49ED125}"/>
    <dgm:cxn modelId="{77DDFC55-1FF4-4078-910F-81E0367CBBA5}" srcId="{84F08784-09BD-44EC-9922-6F421A854454}" destId="{AA1C9AFE-DC0D-4DED-9CD4-65EE1BA7985D}" srcOrd="5" destOrd="0" parTransId="{7CF3C81F-FA11-4A92-90D8-3FBEA1C51577}" sibTransId="{E6BC3202-02C9-47CF-BCB1-97DE19FB6A33}"/>
    <dgm:cxn modelId="{791A0A3A-F599-4EEF-8CC9-87813AE89CF4}" type="presOf" srcId="{CAEB1D40-90ED-4D62-A991-A9B8B3B2ACD2}" destId="{B8712472-C5B5-429E-87E1-A71CF3EAD245}" srcOrd="0" destOrd="0" presId="urn:microsoft.com/office/officeart/2005/8/layout/vList2"/>
    <dgm:cxn modelId="{D09B7E7E-29B3-435B-B44C-DDA6AB878C4D}" srcId="{84F08784-09BD-44EC-9922-6F421A854454}" destId="{CAEB1D40-90ED-4D62-A991-A9B8B3B2ACD2}" srcOrd="3" destOrd="0" parTransId="{4A687BE3-A07B-4604-9003-7DF298F2DAAF}" sibTransId="{56BF942A-DEA6-41D9-B990-495BB5B14A89}"/>
    <dgm:cxn modelId="{821CE181-6D19-43B2-AF8A-E2F120A62610}" type="presOf" srcId="{DBE95F02-023B-4D33-B14B-24B1B494888C}" destId="{5E41CEA1-AE63-46F5-B636-7BF3927D36EC}" srcOrd="0" destOrd="0" presId="urn:microsoft.com/office/officeart/2005/8/layout/vList2"/>
    <dgm:cxn modelId="{D194A761-1406-42B6-9221-75F56A6DC552}" srcId="{84F08784-09BD-44EC-9922-6F421A854454}" destId="{14D9C2B5-202A-4E46-B1A7-B995EFF3121A}" srcOrd="6" destOrd="0" parTransId="{5B467F0C-D16E-45E3-9C3C-DCA0F87D11CF}" sibTransId="{879A1BC5-44D1-4794-A731-4078AC1F2C7E}"/>
    <dgm:cxn modelId="{A295169C-53F7-4DD1-9315-5AE87A438B41}" type="presParOf" srcId="{A747AB9C-A1C9-4D86-B45B-E003FA430600}" destId="{37B2FAD4-B41D-4B6B-BEFD-C60DB21D034C}" srcOrd="0" destOrd="0" presId="urn:microsoft.com/office/officeart/2005/8/layout/vList2"/>
    <dgm:cxn modelId="{DC8CCF84-D95B-45DA-BE43-FA532EF5AE10}" type="presParOf" srcId="{A747AB9C-A1C9-4D86-B45B-E003FA430600}" destId="{D586FF77-2E7D-4540-8BB1-7BE8AA4A5D7E}" srcOrd="1" destOrd="0" presId="urn:microsoft.com/office/officeart/2005/8/layout/vList2"/>
    <dgm:cxn modelId="{28004794-AC2D-4B84-8D60-2C2800AAB2F6}" type="presParOf" srcId="{A747AB9C-A1C9-4D86-B45B-E003FA430600}" destId="{8E6AFB0B-915D-40B5-8E20-FF7C2DA64584}" srcOrd="2" destOrd="0" presId="urn:microsoft.com/office/officeart/2005/8/layout/vList2"/>
    <dgm:cxn modelId="{09613CF1-D9B0-4FB9-BE15-3284D3ABB085}" type="presParOf" srcId="{A747AB9C-A1C9-4D86-B45B-E003FA430600}" destId="{11732A56-3C34-4EE5-B72D-D94D7237B156}" srcOrd="3" destOrd="0" presId="urn:microsoft.com/office/officeart/2005/8/layout/vList2"/>
    <dgm:cxn modelId="{C8D50B5F-F437-47A5-8203-A7D961AC0450}" type="presParOf" srcId="{A747AB9C-A1C9-4D86-B45B-E003FA430600}" destId="{05B8DD09-D195-467D-80A8-9205E0532406}" srcOrd="4" destOrd="0" presId="urn:microsoft.com/office/officeart/2005/8/layout/vList2"/>
    <dgm:cxn modelId="{D9A98436-ED3D-4E94-99E0-BC9F37E6978B}" type="presParOf" srcId="{A747AB9C-A1C9-4D86-B45B-E003FA430600}" destId="{A137AE4B-8D55-4276-B304-AB3D7B9FC4BB}" srcOrd="5" destOrd="0" presId="urn:microsoft.com/office/officeart/2005/8/layout/vList2"/>
    <dgm:cxn modelId="{F9C25FA2-1E5A-4956-AA71-B05FDCB7A85C}" type="presParOf" srcId="{A747AB9C-A1C9-4D86-B45B-E003FA430600}" destId="{B8712472-C5B5-429E-87E1-A71CF3EAD245}" srcOrd="6" destOrd="0" presId="urn:microsoft.com/office/officeart/2005/8/layout/vList2"/>
    <dgm:cxn modelId="{3DB0D033-CED0-4BDB-BBD3-0EE7AF6E170C}" type="presParOf" srcId="{A747AB9C-A1C9-4D86-B45B-E003FA430600}" destId="{E7B31ADF-CAB6-4076-AF80-23285C560DFD}" srcOrd="7" destOrd="0" presId="urn:microsoft.com/office/officeart/2005/8/layout/vList2"/>
    <dgm:cxn modelId="{C32430B8-AD6B-4278-9966-C27FE9A8E91F}" type="presParOf" srcId="{A747AB9C-A1C9-4D86-B45B-E003FA430600}" destId="{16CCF413-050B-45E0-AD54-02578C27F171}" srcOrd="8" destOrd="0" presId="urn:microsoft.com/office/officeart/2005/8/layout/vList2"/>
    <dgm:cxn modelId="{95816F2F-2ACE-4A9E-A49D-AA84E4BAE89A}" type="presParOf" srcId="{A747AB9C-A1C9-4D86-B45B-E003FA430600}" destId="{F9F729AC-A99A-4900-A320-990040536F6E}" srcOrd="9" destOrd="0" presId="urn:microsoft.com/office/officeart/2005/8/layout/vList2"/>
    <dgm:cxn modelId="{AD56F81A-D858-4007-A3E7-BB2762CF28B3}" type="presParOf" srcId="{A747AB9C-A1C9-4D86-B45B-E003FA430600}" destId="{EA6B231D-67FA-4630-8008-FA53CD635C31}" srcOrd="10" destOrd="0" presId="urn:microsoft.com/office/officeart/2005/8/layout/vList2"/>
    <dgm:cxn modelId="{F4D3D81D-5089-4384-9F8D-61351023B73F}" type="presParOf" srcId="{A747AB9C-A1C9-4D86-B45B-E003FA430600}" destId="{5815FDC4-ABE8-41D8-81DB-C3A34AEE18D8}" srcOrd="11" destOrd="0" presId="urn:microsoft.com/office/officeart/2005/8/layout/vList2"/>
    <dgm:cxn modelId="{A9C1B6A9-2B1C-4C5F-A422-6FF6068E04D8}" type="presParOf" srcId="{A747AB9C-A1C9-4D86-B45B-E003FA430600}" destId="{BBA87F78-E683-4B3F-A614-66C2C6B6FF5D}" srcOrd="12" destOrd="0" presId="urn:microsoft.com/office/officeart/2005/8/layout/vList2"/>
    <dgm:cxn modelId="{344B8BF7-2FAF-4DBE-B80B-75D60B1AF9ED}" type="presParOf" srcId="{A747AB9C-A1C9-4D86-B45B-E003FA430600}" destId="{E5E96467-5BF8-4146-95E8-22D20CCF737F}" srcOrd="13" destOrd="0" presId="urn:microsoft.com/office/officeart/2005/8/layout/vList2"/>
    <dgm:cxn modelId="{AB63DF42-5E5C-43F7-99A1-EC2C0486DE54}" type="presParOf" srcId="{A747AB9C-A1C9-4D86-B45B-E003FA430600}" destId="{5E41CEA1-AE63-46F5-B636-7BF3927D36EC}" srcOrd="14" destOrd="0" presId="urn:microsoft.com/office/officeart/2005/8/layout/vList2"/>
    <dgm:cxn modelId="{45D8762E-F3B3-4E9A-B42F-75F0FAB152F9}" type="presParOf" srcId="{A747AB9C-A1C9-4D86-B45B-E003FA430600}" destId="{570F63AE-3D57-44BB-A3C4-EEC8159F699F}" srcOrd="15" destOrd="0" presId="urn:microsoft.com/office/officeart/2005/8/layout/vList2"/>
    <dgm:cxn modelId="{9E969D97-D5A6-4C4E-83B1-376229112C55}" type="presParOf" srcId="{A747AB9C-A1C9-4D86-B45B-E003FA430600}" destId="{EE2A4464-1DB6-45A0-AA5C-113108121896}" srcOrd="1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8D9DE-7C40-48C7-AB3C-9A971C378D03}">
      <dsp:nvSpPr>
        <dsp:cNvPr id="0" name=""/>
        <dsp:cNvSpPr/>
      </dsp:nvSpPr>
      <dsp:spPr>
        <a:xfrm>
          <a:off x="3084" y="621003"/>
          <a:ext cx="2447224" cy="1468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CN" altLang="en-US" sz="3200" kern="1200" dirty="0"/>
            <a:t>个体、群体相互作用</a:t>
          </a:r>
        </a:p>
      </dsp:txBody>
      <dsp:txXfrm>
        <a:off x="3084" y="621003"/>
        <a:ext cx="2447224" cy="1468334"/>
      </dsp:txXfrm>
    </dsp:sp>
    <dsp:sp modelId="{3F7B4CF0-2ADE-4EB0-8B58-917A54DB5BC6}">
      <dsp:nvSpPr>
        <dsp:cNvPr id="0" name=""/>
        <dsp:cNvSpPr/>
      </dsp:nvSpPr>
      <dsp:spPr>
        <a:xfrm>
          <a:off x="2695031" y="621003"/>
          <a:ext cx="2447224" cy="1468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CN" altLang="en-US" sz="3200" kern="1200" dirty="0"/>
            <a:t>集体行为</a:t>
          </a:r>
        </a:p>
      </dsp:txBody>
      <dsp:txXfrm>
        <a:off x="2695031" y="621003"/>
        <a:ext cx="2447224" cy="1468334"/>
      </dsp:txXfrm>
    </dsp:sp>
    <dsp:sp modelId="{20ABE139-DFD4-45BE-B8D4-81343F269523}">
      <dsp:nvSpPr>
        <dsp:cNvPr id="0" name=""/>
        <dsp:cNvSpPr/>
      </dsp:nvSpPr>
      <dsp:spPr>
        <a:xfrm>
          <a:off x="5386979" y="621003"/>
          <a:ext cx="2447224" cy="1468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CN" altLang="en-US" sz="3200" kern="1200"/>
            <a:t>集体感知</a:t>
          </a:r>
        </a:p>
      </dsp:txBody>
      <dsp:txXfrm>
        <a:off x="5386979" y="621003"/>
        <a:ext cx="2447224" cy="1468334"/>
      </dsp:txXfrm>
    </dsp:sp>
    <dsp:sp modelId="{08AC7F6A-6D7A-45CC-8E78-8048D2FD7A38}">
      <dsp:nvSpPr>
        <dsp:cNvPr id="0" name=""/>
        <dsp:cNvSpPr/>
      </dsp:nvSpPr>
      <dsp:spPr>
        <a:xfrm>
          <a:off x="8078926" y="621003"/>
          <a:ext cx="2447224" cy="14683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CN" altLang="en-US" sz="3200" kern="1200"/>
            <a:t>集体决策</a:t>
          </a:r>
        </a:p>
      </dsp:txBody>
      <dsp:txXfrm>
        <a:off x="8078926" y="621003"/>
        <a:ext cx="2447224" cy="1468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71E54-D1FF-4E5C-8F82-C70226D3C2EA}">
      <dsp:nvSpPr>
        <dsp:cNvPr id="0" name=""/>
        <dsp:cNvSpPr/>
      </dsp:nvSpPr>
      <dsp:spPr>
        <a:xfrm>
          <a:off x="0" y="70662"/>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ULB: I. Prigogine, Marco Dorigo</a:t>
          </a:r>
          <a:endParaRPr lang="zh-CN" sz="1900" kern="1200"/>
        </a:p>
      </dsp:txBody>
      <dsp:txXfrm>
        <a:off x="22246" y="92908"/>
        <a:ext cx="4603483" cy="411223"/>
      </dsp:txXfrm>
    </dsp:sp>
    <dsp:sp modelId="{A26CD526-4223-41AF-AC44-C09AA8BF6A6B}">
      <dsp:nvSpPr>
        <dsp:cNvPr id="0" name=""/>
        <dsp:cNvSpPr/>
      </dsp:nvSpPr>
      <dsp:spPr>
        <a:xfrm>
          <a:off x="0" y="581097"/>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a:t>Stuttgart: H. Haken</a:t>
          </a:r>
          <a:endParaRPr lang="zh-CN" sz="1900" kern="1200" dirty="0"/>
        </a:p>
      </dsp:txBody>
      <dsp:txXfrm>
        <a:off x="22246" y="603343"/>
        <a:ext cx="4603483" cy="411223"/>
      </dsp:txXfrm>
    </dsp:sp>
    <dsp:sp modelId="{60923A72-24CC-4261-8850-FD55C5926797}">
      <dsp:nvSpPr>
        <dsp:cNvPr id="0" name=""/>
        <dsp:cNvSpPr/>
      </dsp:nvSpPr>
      <dsp:spPr>
        <a:xfrm>
          <a:off x="0" y="1091532"/>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Cornell: Nowark</a:t>
          </a:r>
          <a:endParaRPr lang="zh-CN" sz="1900" kern="1200"/>
        </a:p>
      </dsp:txBody>
      <dsp:txXfrm>
        <a:off x="22246" y="1113778"/>
        <a:ext cx="4603483" cy="411223"/>
      </dsp:txXfrm>
    </dsp:sp>
    <dsp:sp modelId="{57B91AD7-0333-4FDC-B37B-BA9777D939EE}">
      <dsp:nvSpPr>
        <dsp:cNvPr id="0" name=""/>
        <dsp:cNvSpPr/>
      </dsp:nvSpPr>
      <dsp:spPr>
        <a:xfrm>
          <a:off x="0" y="1601967"/>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a:t>Santa Fe Institute</a:t>
          </a:r>
          <a:endParaRPr lang="zh-CN" sz="1900" kern="1200" dirty="0"/>
        </a:p>
      </dsp:txBody>
      <dsp:txXfrm>
        <a:off x="22246" y="1624213"/>
        <a:ext cx="4603483" cy="411223"/>
      </dsp:txXfrm>
    </dsp:sp>
    <dsp:sp modelId="{7123EB23-03BB-424E-BFC1-79256D326DBE}">
      <dsp:nvSpPr>
        <dsp:cNvPr id="0" name=""/>
        <dsp:cNvSpPr/>
      </dsp:nvSpPr>
      <dsp:spPr>
        <a:xfrm>
          <a:off x="0" y="2112402"/>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Boston University: E. Stanly</a:t>
          </a:r>
          <a:endParaRPr lang="zh-CN" sz="1900" kern="1200"/>
        </a:p>
      </dsp:txBody>
      <dsp:txXfrm>
        <a:off x="22246" y="2134648"/>
        <a:ext cx="4603483" cy="411223"/>
      </dsp:txXfrm>
    </dsp:sp>
    <dsp:sp modelId="{001DBC0F-5C8F-48BE-B16A-FB885925614F}">
      <dsp:nvSpPr>
        <dsp:cNvPr id="0" name=""/>
        <dsp:cNvSpPr/>
      </dsp:nvSpPr>
      <dsp:spPr>
        <a:xfrm>
          <a:off x="0" y="2622837"/>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NECSI: Yaneer Bar-Yam</a:t>
          </a:r>
          <a:endParaRPr lang="zh-CN" sz="1900" kern="1200"/>
        </a:p>
      </dsp:txBody>
      <dsp:txXfrm>
        <a:off x="22246" y="2645083"/>
        <a:ext cx="4603483" cy="411223"/>
      </dsp:txXfrm>
    </dsp:sp>
    <dsp:sp modelId="{EE6B18F0-3698-4CCB-93AD-23B3F2F85054}">
      <dsp:nvSpPr>
        <dsp:cNvPr id="0" name=""/>
        <dsp:cNvSpPr/>
      </dsp:nvSpPr>
      <dsp:spPr>
        <a:xfrm>
          <a:off x="0" y="3133272"/>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Israel Bar-Ilan Univ.: Shlomo Havlin</a:t>
          </a:r>
          <a:endParaRPr lang="zh-CN" sz="1900" kern="1200"/>
        </a:p>
      </dsp:txBody>
      <dsp:txXfrm>
        <a:off x="22246" y="3155518"/>
        <a:ext cx="4603483" cy="411223"/>
      </dsp:txXfrm>
    </dsp:sp>
    <dsp:sp modelId="{957F452F-D762-4535-9DF2-12153933D431}">
      <dsp:nvSpPr>
        <dsp:cNvPr id="0" name=""/>
        <dsp:cNvSpPr/>
      </dsp:nvSpPr>
      <dsp:spPr>
        <a:xfrm>
          <a:off x="0" y="3643707"/>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a:t>UCLA: J. Weiss, Bill </a:t>
          </a:r>
          <a:r>
            <a:rPr lang="en-US" sz="1900" kern="1200" dirty="0" err="1"/>
            <a:t>McKelvey</a:t>
          </a:r>
          <a:endParaRPr lang="zh-CN" sz="1900" kern="1200" dirty="0"/>
        </a:p>
      </dsp:txBody>
      <dsp:txXfrm>
        <a:off x="22246" y="3665953"/>
        <a:ext cx="4603483" cy="411223"/>
      </dsp:txXfrm>
    </dsp:sp>
    <dsp:sp modelId="{3F291174-5B1D-4DC9-B4BB-9D075CD3F7A9}">
      <dsp:nvSpPr>
        <dsp:cNvPr id="0" name=""/>
        <dsp:cNvSpPr/>
      </dsp:nvSpPr>
      <dsp:spPr>
        <a:xfrm>
          <a:off x="0" y="4154142"/>
          <a:ext cx="4647975"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fr-FR" sz="1900" kern="1200"/>
            <a:t>Toulouse U.: Guy Theraulaz</a:t>
          </a:r>
          <a:endParaRPr lang="zh-CN" sz="1900" kern="1200" dirty="0"/>
        </a:p>
      </dsp:txBody>
      <dsp:txXfrm>
        <a:off x="22246" y="4176388"/>
        <a:ext cx="4603483" cy="411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2FAD4-B41D-4B6B-BEFD-C60DB21D034C}">
      <dsp:nvSpPr>
        <dsp:cNvPr id="0" name=""/>
        <dsp:cNvSpPr/>
      </dsp:nvSpPr>
      <dsp:spPr>
        <a:xfrm>
          <a:off x="0" y="28789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fr-FR" sz="1800" kern="1200" dirty="0"/>
            <a:t>Constantz U. Max Planck I.: Iain Couzin</a:t>
          </a:r>
          <a:endParaRPr lang="zh-CN" sz="1800" kern="1200" dirty="0"/>
        </a:p>
      </dsp:txBody>
      <dsp:txXfrm>
        <a:off x="21075" y="308970"/>
        <a:ext cx="5934514" cy="389580"/>
      </dsp:txXfrm>
    </dsp:sp>
    <dsp:sp modelId="{8E6AFB0B-915D-40B5-8E20-FF7C2DA64584}">
      <dsp:nvSpPr>
        <dsp:cNvPr id="0" name=""/>
        <dsp:cNvSpPr/>
      </dsp:nvSpPr>
      <dsp:spPr>
        <a:xfrm>
          <a:off x="0" y="77146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Potsdam Institute for Climate Impact Research: Carlo Jaeger</a:t>
          </a:r>
          <a:endParaRPr lang="zh-CN" sz="1800" kern="1200"/>
        </a:p>
      </dsp:txBody>
      <dsp:txXfrm>
        <a:off x="21075" y="792540"/>
        <a:ext cx="5934514" cy="389580"/>
      </dsp:txXfrm>
    </dsp:sp>
    <dsp:sp modelId="{05B8DD09-D195-467D-80A8-9205E0532406}">
      <dsp:nvSpPr>
        <dsp:cNvPr id="0" name=""/>
        <dsp:cNvSpPr/>
      </dsp:nvSpPr>
      <dsp:spPr>
        <a:xfrm>
          <a:off x="0" y="125503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University of Fribourg : Yicheng Zhang</a:t>
          </a:r>
          <a:endParaRPr lang="zh-CN" sz="1800" kern="1200"/>
        </a:p>
      </dsp:txBody>
      <dsp:txXfrm>
        <a:off x="21075" y="1276110"/>
        <a:ext cx="5934514" cy="389580"/>
      </dsp:txXfrm>
    </dsp:sp>
    <dsp:sp modelId="{B8712472-C5B5-429E-87E1-A71CF3EAD245}">
      <dsp:nvSpPr>
        <dsp:cNvPr id="0" name=""/>
        <dsp:cNvSpPr/>
      </dsp:nvSpPr>
      <dsp:spPr>
        <a:xfrm>
          <a:off x="0" y="173860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Uppsala University Sweden: David Sumpter</a:t>
          </a:r>
          <a:endParaRPr lang="zh-CN" sz="1800" kern="1200"/>
        </a:p>
      </dsp:txBody>
      <dsp:txXfrm>
        <a:off x="21075" y="1759680"/>
        <a:ext cx="5934514" cy="389580"/>
      </dsp:txXfrm>
    </dsp:sp>
    <dsp:sp modelId="{16CCF413-050B-45E0-AD54-02578C27F171}">
      <dsp:nvSpPr>
        <dsp:cNvPr id="0" name=""/>
        <dsp:cNvSpPr/>
      </dsp:nvSpPr>
      <dsp:spPr>
        <a:xfrm>
          <a:off x="0" y="222217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a:t>Paris 7: Bertrand </a:t>
          </a:r>
          <a:r>
            <a:rPr lang="en-US" sz="1800" kern="1200" dirty="0" err="1"/>
            <a:t>Roehner</a:t>
          </a:r>
          <a:endParaRPr lang="zh-CN" sz="1800" kern="1200" dirty="0"/>
        </a:p>
      </dsp:txBody>
      <dsp:txXfrm>
        <a:off x="21075" y="2243250"/>
        <a:ext cx="5934514" cy="389580"/>
      </dsp:txXfrm>
    </dsp:sp>
    <dsp:sp modelId="{EA6B231D-67FA-4630-8008-FA53CD635C31}">
      <dsp:nvSpPr>
        <dsp:cNvPr id="0" name=""/>
        <dsp:cNvSpPr/>
      </dsp:nvSpPr>
      <dsp:spPr>
        <a:xfrm>
          <a:off x="0" y="270574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Yale University: Xiaojing Wang</a:t>
          </a:r>
          <a:endParaRPr lang="zh-CN" sz="1800" kern="1200"/>
        </a:p>
      </dsp:txBody>
      <dsp:txXfrm>
        <a:off x="21075" y="2726820"/>
        <a:ext cx="5934514" cy="389580"/>
      </dsp:txXfrm>
    </dsp:sp>
    <dsp:sp modelId="{BBA87F78-E683-4B3F-A614-66C2C6B6FF5D}">
      <dsp:nvSpPr>
        <dsp:cNvPr id="0" name=""/>
        <dsp:cNvSpPr/>
      </dsp:nvSpPr>
      <dsp:spPr>
        <a:xfrm>
          <a:off x="0" y="318931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ASU: Sander Leeuw, Spring Burman</a:t>
          </a:r>
          <a:endParaRPr lang="zh-CN" sz="1800" kern="1200"/>
        </a:p>
      </dsp:txBody>
      <dsp:txXfrm>
        <a:off x="21075" y="3210390"/>
        <a:ext cx="5934514" cy="389580"/>
      </dsp:txXfrm>
    </dsp:sp>
    <dsp:sp modelId="{5E41CEA1-AE63-46F5-B636-7BF3927D36EC}">
      <dsp:nvSpPr>
        <dsp:cNvPr id="0" name=""/>
        <dsp:cNvSpPr/>
      </dsp:nvSpPr>
      <dsp:spPr>
        <a:xfrm>
          <a:off x="0" y="367288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Delft U. of Tech.</a:t>
          </a:r>
          <a:endParaRPr lang="zh-CN" sz="1800" kern="1200"/>
        </a:p>
      </dsp:txBody>
      <dsp:txXfrm>
        <a:off x="21075" y="3693960"/>
        <a:ext cx="5934514" cy="389580"/>
      </dsp:txXfrm>
    </dsp:sp>
    <dsp:sp modelId="{EE2A4464-1DB6-45A0-AA5C-113108121896}">
      <dsp:nvSpPr>
        <dsp:cNvPr id="0" name=""/>
        <dsp:cNvSpPr/>
      </dsp:nvSpPr>
      <dsp:spPr>
        <a:xfrm>
          <a:off x="0" y="4156455"/>
          <a:ext cx="5976664" cy="43173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North Western U.: Cristian Huepe</a:t>
          </a:r>
          <a:endParaRPr lang="zh-CN" sz="1800" kern="1200"/>
        </a:p>
      </dsp:txBody>
      <dsp:txXfrm>
        <a:off x="21075" y="4177530"/>
        <a:ext cx="5934514"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image" Target="../media/image101.emf"/><Relationship Id="rId5" Type="http://schemas.openxmlformats.org/officeDocument/2006/relationships/image" Target="../media/image105.png"/><Relationship Id="rId4"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image" Target="../media/image1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sp>
        <p:nvSpPr>
          <p:cNvPr id="4099"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sp>
        <p:nvSpPr>
          <p:cNvPr id="4100"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sp>
        <p:nvSpPr>
          <p:cNvPr id="2052" name="Rectangle 4"/>
          <p:cNvSpPr>
            <a:spLocks noGrp="1" noChangeArrowheads="1"/>
          </p:cNvSpPr>
          <p:nvPr>
            <p:ph type="dt"/>
          </p:nvPr>
        </p:nvSpPr>
        <p:spPr bwMode="auto">
          <a:xfrm>
            <a:off x="3884613"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ea typeface="+mn-ea"/>
              </a:defRPr>
            </a:lvl1pPr>
          </a:lstStyle>
          <a:p>
            <a:pPr>
              <a:defRPr/>
            </a:pPr>
            <a:r>
              <a:rPr lang="en-US" altLang="zh-CN"/>
              <a:t>09/11/13</a:t>
            </a:r>
          </a:p>
        </p:txBody>
      </p:sp>
      <p:sp>
        <p:nvSpPr>
          <p:cNvPr id="4102" name="Rectangle 5"/>
          <p:cNvSpPr>
            <a:spLocks noGrp="1" noRot="1" noChangeAspect="1" noChangeArrowheads="1"/>
          </p:cNvSpPr>
          <p:nvPr>
            <p:ph type="sldImg"/>
          </p:nvPr>
        </p:nvSpPr>
        <p:spPr bwMode="auto">
          <a:xfrm>
            <a:off x="382588" y="685800"/>
            <a:ext cx="6089650"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Text Box 6"/>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defRPr>
            </a:lvl9pPr>
          </a:lstStyle>
          <a:p>
            <a:pPr>
              <a:spcBef>
                <a:spcPts val="450"/>
              </a:spcBef>
              <a:buSzPct val="100000"/>
              <a:defRPr/>
            </a:pPr>
            <a:r>
              <a:rPr lang="zh-CN" altLang="zh-CN" sz="1200">
                <a:ea typeface="+mn-ea"/>
              </a:rPr>
              <a:t>单击此处编辑母版文本样式</a:t>
            </a:r>
          </a:p>
          <a:p>
            <a:pPr>
              <a:spcBef>
                <a:spcPts val="450"/>
              </a:spcBef>
              <a:buSzPct val="100000"/>
              <a:defRPr/>
            </a:pPr>
            <a:r>
              <a:rPr lang="zh-CN" altLang="zh-CN" sz="1200">
                <a:ea typeface="+mn-ea"/>
              </a:rPr>
              <a:t>第二级</a:t>
            </a:r>
          </a:p>
          <a:p>
            <a:pPr>
              <a:spcBef>
                <a:spcPts val="450"/>
              </a:spcBef>
              <a:buSzPct val="100000"/>
              <a:defRPr/>
            </a:pPr>
            <a:r>
              <a:rPr lang="zh-CN" altLang="zh-CN" sz="1200">
                <a:ea typeface="+mn-ea"/>
              </a:rPr>
              <a:t>第三级</a:t>
            </a:r>
          </a:p>
          <a:p>
            <a:pPr>
              <a:spcBef>
                <a:spcPts val="450"/>
              </a:spcBef>
              <a:buSzPct val="100000"/>
              <a:defRPr/>
            </a:pPr>
            <a:r>
              <a:rPr lang="zh-CN" altLang="zh-CN" sz="1200">
                <a:ea typeface="+mn-ea"/>
              </a:rPr>
              <a:t>第四级</a:t>
            </a:r>
          </a:p>
          <a:p>
            <a:pPr>
              <a:spcBef>
                <a:spcPts val="450"/>
              </a:spcBef>
              <a:buSzPct val="100000"/>
              <a:defRPr/>
            </a:pPr>
            <a:r>
              <a:rPr lang="zh-CN" altLang="zh-CN" sz="1200">
                <a:ea typeface="+mn-ea"/>
              </a:rPr>
              <a:t>第五级</a:t>
            </a:r>
          </a:p>
        </p:txBody>
      </p:sp>
      <p:sp>
        <p:nvSpPr>
          <p:cNvPr id="4104" name="Text Box 7"/>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sp>
        <p:nvSpPr>
          <p:cNvPr id="2056" name="Rectangle 8"/>
          <p:cNvSpPr>
            <a:spLocks noGrp="1" noChangeArrowheads="1"/>
          </p:cNvSpPr>
          <p:nvPr>
            <p:ph type="sldNum"/>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ea typeface="+mn-ea"/>
              </a:defRPr>
            </a:lvl1pPr>
          </a:lstStyle>
          <a:p>
            <a:pPr>
              <a:defRPr/>
            </a:pPr>
            <a:fld id="{20FCB453-F03F-4B34-85F1-54351ECA2549}" type="slidenum">
              <a:rPr lang="en-US" altLang="zh-CN"/>
              <a:pPr>
                <a:defRPr/>
              </a:pPr>
              <a:t>‹#›</a:t>
            </a:fld>
            <a:endParaRPr lang="en-US" altLang="zh-CN"/>
          </a:p>
        </p:txBody>
      </p:sp>
      <p:sp>
        <p:nvSpPr>
          <p:cNvPr id="2057" name="Rectangle 9"/>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zh-CN" altLang="en-US" noProof="0"/>
          </a:p>
        </p:txBody>
      </p:sp>
    </p:spTree>
    <p:extLst>
      <p:ext uri="{BB962C8B-B14F-4D97-AF65-F5344CB8AC3E}">
        <p14:creationId xmlns:p14="http://schemas.microsoft.com/office/powerpoint/2010/main" val="3546518562"/>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宋体" panose="02010600030101010101" pitchFamily="2" charset="-122"/>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宋体" panose="02010600030101010101" pitchFamily="2" charset="-122"/>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宋体" panose="02010600030101010101" pitchFamily="2" charset="-122"/>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宋体" panose="02010600030101010101" pitchFamily="2" charset="-122"/>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4809A6-E362-49CA-B6CA-52187B9D586A}" type="slidenum">
              <a:rPr lang="zh-CN" altLang="en-US" smtClean="0"/>
              <a:t>1</a:t>
            </a:fld>
            <a:endParaRPr lang="zh-CN" altLang="en-US"/>
          </a:p>
        </p:txBody>
      </p:sp>
    </p:spTree>
    <p:extLst>
      <p:ext uri="{BB962C8B-B14F-4D97-AF65-F5344CB8AC3E}">
        <p14:creationId xmlns:p14="http://schemas.microsoft.com/office/powerpoint/2010/main" val="288404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25603"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EC661D51-971F-4EEF-BE0E-71B2C0DAC106}" type="slidenum">
              <a:rPr lang="en-US" altLang="zh-CN">
                <a:solidFill>
                  <a:srgbClr val="000000"/>
                </a:solidFill>
              </a:rPr>
              <a:pPr algn="r">
                <a:buClrTx/>
                <a:buFontTx/>
                <a:buNone/>
              </a:pPr>
              <a:t>14</a:t>
            </a:fld>
            <a:endParaRPr lang="en-US" altLang="zh-CN">
              <a:solidFill>
                <a:srgbClr val="000000"/>
              </a:solidFill>
            </a:endParaRPr>
          </a:p>
        </p:txBody>
      </p:sp>
      <p:sp>
        <p:nvSpPr>
          <p:cNvPr id="25604"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427898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27651"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A7F65436-BDBF-48B5-AA35-C1597298F65D}" type="slidenum">
              <a:rPr lang="en-US" altLang="zh-CN">
                <a:solidFill>
                  <a:srgbClr val="000000"/>
                </a:solidFill>
              </a:rPr>
              <a:pPr algn="r">
                <a:buClrTx/>
                <a:buFontTx/>
                <a:buNone/>
              </a:pPr>
              <a:t>15</a:t>
            </a:fld>
            <a:endParaRPr lang="en-US" altLang="zh-CN">
              <a:solidFill>
                <a:srgbClr val="000000"/>
              </a:solidFill>
            </a:endParaRPr>
          </a:p>
        </p:txBody>
      </p:sp>
      <p:sp>
        <p:nvSpPr>
          <p:cNvPr id="27652"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58562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日期占位符 3"/>
          <p:cNvSpPr>
            <a:spLocks noGrp="1"/>
          </p:cNvSpPr>
          <p:nvPr>
            <p:ph type="dt" idx="10"/>
          </p:nvPr>
        </p:nvSpPr>
        <p:spPr/>
        <p:txBody>
          <a:bodyPr/>
          <a:lstStyle/>
          <a:p>
            <a:pPr>
              <a:defRPr/>
            </a:pPr>
            <a:r>
              <a:rPr lang="en-US" altLang="zh-CN"/>
              <a:t>09/11/13</a:t>
            </a:r>
          </a:p>
        </p:txBody>
      </p:sp>
      <p:sp>
        <p:nvSpPr>
          <p:cNvPr id="5" name="灯片编号占位符 4"/>
          <p:cNvSpPr>
            <a:spLocks noGrp="1"/>
          </p:cNvSpPr>
          <p:nvPr>
            <p:ph type="sldNum" idx="11"/>
          </p:nvPr>
        </p:nvSpPr>
        <p:spPr/>
        <p:txBody>
          <a:bodyPr/>
          <a:lstStyle/>
          <a:p>
            <a:pPr>
              <a:defRPr/>
            </a:pPr>
            <a:fld id="{20FCB453-F03F-4B34-85F1-54351ECA2549}" type="slidenum">
              <a:rPr lang="en-US" altLang="zh-CN" smtClean="0"/>
              <a:pPr>
                <a:defRPr/>
              </a:pPr>
              <a:t>16</a:t>
            </a:fld>
            <a:endParaRPr lang="en-US" altLang="zh-CN"/>
          </a:p>
        </p:txBody>
      </p:sp>
    </p:spTree>
    <p:extLst>
      <p:ext uri="{BB962C8B-B14F-4D97-AF65-F5344CB8AC3E}">
        <p14:creationId xmlns:p14="http://schemas.microsoft.com/office/powerpoint/2010/main" val="148955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r>
              <a:rPr lang="en-US" altLang="zh-CN"/>
              <a:t>09/11/13</a:t>
            </a:r>
          </a:p>
        </p:txBody>
      </p:sp>
      <p:sp>
        <p:nvSpPr>
          <p:cNvPr id="5" name="灯片编号占位符 4"/>
          <p:cNvSpPr>
            <a:spLocks noGrp="1"/>
          </p:cNvSpPr>
          <p:nvPr>
            <p:ph type="sldNum" idx="11"/>
          </p:nvPr>
        </p:nvSpPr>
        <p:spPr/>
        <p:txBody>
          <a:bodyPr/>
          <a:lstStyle/>
          <a:p>
            <a:pPr>
              <a:defRPr/>
            </a:pPr>
            <a:fld id="{20FCB453-F03F-4B34-85F1-54351ECA2549}" type="slidenum">
              <a:rPr lang="en-US" altLang="zh-CN" smtClean="0"/>
              <a:pPr>
                <a:defRPr/>
              </a:pPr>
              <a:t>17</a:t>
            </a:fld>
            <a:endParaRPr lang="en-US" altLang="zh-CN"/>
          </a:p>
        </p:txBody>
      </p:sp>
    </p:spTree>
    <p:extLst>
      <p:ext uri="{BB962C8B-B14F-4D97-AF65-F5344CB8AC3E}">
        <p14:creationId xmlns:p14="http://schemas.microsoft.com/office/powerpoint/2010/main" val="65631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zh-CN" altLang="en-US" dirty="0"/>
              <a:t>斯白露教授及其团队在</a:t>
            </a:r>
            <a:r>
              <a:rPr lang="en-US" altLang="zh-CN" dirty="0"/>
              <a:t>TOP</a:t>
            </a:r>
            <a:r>
              <a:rPr lang="zh-CN" altLang="en-US" dirty="0"/>
              <a:t>期刊</a:t>
            </a:r>
            <a:r>
              <a:rPr lang="en-US" altLang="zh-CN" dirty="0"/>
              <a:t>《Nature Neuroscience》</a:t>
            </a:r>
            <a:r>
              <a:rPr lang="zh-CN" altLang="en-US" dirty="0"/>
              <a:t>上发表了关于一种新的锥体细胞类型促进海马区的锐波同步的研究工作。</a:t>
            </a:r>
          </a:p>
        </p:txBody>
      </p:sp>
      <p:sp>
        <p:nvSpPr>
          <p:cNvPr id="4" name="日期占位符 3"/>
          <p:cNvSpPr>
            <a:spLocks noGrp="1"/>
          </p:cNvSpPr>
          <p:nvPr>
            <p:ph type="dt" idx="10"/>
          </p:nvPr>
        </p:nvSpPr>
        <p:spPr/>
        <p:txBody>
          <a:bodyPr/>
          <a:lstStyle/>
          <a:p>
            <a:pPr>
              <a:defRPr/>
            </a:pPr>
            <a:r>
              <a:rPr lang="en-US" altLang="zh-CN"/>
              <a:t>09/11/13</a:t>
            </a:r>
          </a:p>
        </p:txBody>
      </p:sp>
      <p:sp>
        <p:nvSpPr>
          <p:cNvPr id="5" name="灯片编号占位符 4"/>
          <p:cNvSpPr>
            <a:spLocks noGrp="1"/>
          </p:cNvSpPr>
          <p:nvPr>
            <p:ph type="sldNum" idx="11"/>
          </p:nvPr>
        </p:nvSpPr>
        <p:spPr/>
        <p:txBody>
          <a:bodyPr/>
          <a:lstStyle/>
          <a:p>
            <a:pPr>
              <a:defRPr/>
            </a:pPr>
            <a:fld id="{20FCB453-F03F-4B34-85F1-54351ECA2549}" type="slidenum">
              <a:rPr lang="en-US" altLang="zh-CN" smtClean="0"/>
              <a:pPr>
                <a:defRPr/>
              </a:pPr>
              <a:t>18</a:t>
            </a:fld>
            <a:endParaRPr lang="en-US" altLang="zh-CN"/>
          </a:p>
        </p:txBody>
      </p:sp>
    </p:spTree>
    <p:extLst>
      <p:ext uri="{BB962C8B-B14F-4D97-AF65-F5344CB8AC3E}">
        <p14:creationId xmlns:p14="http://schemas.microsoft.com/office/powerpoint/2010/main" val="2709739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斯白露教授及其团队在</a:t>
            </a:r>
            <a:r>
              <a:rPr lang="en-US" altLang="zh-CN" dirty="0"/>
              <a:t>TOP</a:t>
            </a:r>
            <a:r>
              <a:rPr lang="zh-CN" altLang="en-US" dirty="0"/>
              <a:t>期刊</a:t>
            </a:r>
            <a:r>
              <a:rPr lang="en-US" altLang="zh-CN" dirty="0"/>
              <a:t>《Neural Networks》</a:t>
            </a:r>
            <a:r>
              <a:rPr lang="zh-CN" altLang="en-US" dirty="0"/>
              <a:t>上发表了关于数据脑电图解码的联合空时频特征的研究工作。</a:t>
            </a:r>
          </a:p>
        </p:txBody>
      </p:sp>
      <p:sp>
        <p:nvSpPr>
          <p:cNvPr id="4" name="日期占位符 3"/>
          <p:cNvSpPr>
            <a:spLocks noGrp="1"/>
          </p:cNvSpPr>
          <p:nvPr>
            <p:ph type="dt" idx="10"/>
          </p:nvPr>
        </p:nvSpPr>
        <p:spPr/>
        <p:txBody>
          <a:bodyPr/>
          <a:lstStyle/>
          <a:p>
            <a:pPr>
              <a:defRPr/>
            </a:pPr>
            <a:r>
              <a:rPr lang="en-US" altLang="zh-CN"/>
              <a:t>09/11/13</a:t>
            </a:r>
          </a:p>
        </p:txBody>
      </p:sp>
      <p:sp>
        <p:nvSpPr>
          <p:cNvPr id="5" name="灯片编号占位符 4"/>
          <p:cNvSpPr>
            <a:spLocks noGrp="1"/>
          </p:cNvSpPr>
          <p:nvPr>
            <p:ph type="sldNum" idx="11"/>
          </p:nvPr>
        </p:nvSpPr>
        <p:spPr/>
        <p:txBody>
          <a:bodyPr/>
          <a:lstStyle/>
          <a:p>
            <a:pPr>
              <a:defRPr/>
            </a:pPr>
            <a:fld id="{20FCB453-F03F-4B34-85F1-54351ECA2549}" type="slidenum">
              <a:rPr lang="en-US" altLang="zh-CN" smtClean="0"/>
              <a:pPr>
                <a:defRPr/>
              </a:pPr>
              <a:t>19</a:t>
            </a:fld>
            <a:endParaRPr lang="en-US" altLang="zh-CN"/>
          </a:p>
        </p:txBody>
      </p:sp>
    </p:spTree>
    <p:extLst>
      <p:ext uri="{BB962C8B-B14F-4D97-AF65-F5344CB8AC3E}">
        <p14:creationId xmlns:p14="http://schemas.microsoft.com/office/powerpoint/2010/main" val="244861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46083"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786EF5DD-63B8-43C3-B895-19A0735C973C}" type="slidenum">
              <a:rPr lang="en-US" altLang="zh-CN">
                <a:solidFill>
                  <a:srgbClr val="000000"/>
                </a:solidFill>
              </a:rPr>
              <a:pPr algn="r">
                <a:buClrTx/>
                <a:buFontTx/>
                <a:buNone/>
              </a:pPr>
              <a:t>21</a:t>
            </a:fld>
            <a:endParaRPr lang="en-US" altLang="zh-CN">
              <a:solidFill>
                <a:srgbClr val="000000"/>
              </a:solidFill>
            </a:endParaRPr>
          </a:p>
        </p:txBody>
      </p:sp>
      <p:sp>
        <p:nvSpPr>
          <p:cNvPr id="46084"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217529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29699"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476E62BF-3933-4A94-B35E-B26593D01B26}" type="slidenum">
              <a:rPr lang="en-US" altLang="zh-CN">
                <a:solidFill>
                  <a:srgbClr val="000000"/>
                </a:solidFill>
              </a:rPr>
              <a:pPr algn="r">
                <a:buClrTx/>
                <a:buFontTx/>
                <a:buNone/>
              </a:pPr>
              <a:t>23</a:t>
            </a:fld>
            <a:endParaRPr lang="en-US" altLang="zh-CN">
              <a:solidFill>
                <a:srgbClr val="000000"/>
              </a:solidFill>
            </a:endParaRPr>
          </a:p>
        </p:txBody>
      </p:sp>
      <p:sp>
        <p:nvSpPr>
          <p:cNvPr id="29700"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06433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31747"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A9A6B116-3324-4BD9-BF55-715E70BF03CC}" type="slidenum">
              <a:rPr lang="en-US" altLang="zh-CN">
                <a:solidFill>
                  <a:srgbClr val="000000"/>
                </a:solidFill>
              </a:rPr>
              <a:pPr algn="r">
                <a:buClrTx/>
                <a:buFontTx/>
                <a:buNone/>
              </a:pPr>
              <a:t>28</a:t>
            </a:fld>
            <a:endParaRPr lang="en-US" altLang="zh-CN">
              <a:solidFill>
                <a:srgbClr val="000000"/>
              </a:solidFill>
            </a:endParaRPr>
          </a:p>
        </p:txBody>
      </p:sp>
      <p:sp>
        <p:nvSpPr>
          <p:cNvPr id="31748"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159780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33795"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2BF7BF35-A351-43EB-BCD0-C1026DB7E1CE}" type="slidenum">
              <a:rPr lang="en-US" altLang="zh-CN">
                <a:solidFill>
                  <a:srgbClr val="000000"/>
                </a:solidFill>
              </a:rPr>
              <a:pPr algn="r">
                <a:buClrTx/>
                <a:buFontTx/>
                <a:buNone/>
              </a:pPr>
              <a:t>29</a:t>
            </a:fld>
            <a:endParaRPr lang="en-US" altLang="zh-CN">
              <a:solidFill>
                <a:srgbClr val="000000"/>
              </a:solidFill>
            </a:endParaRPr>
          </a:p>
        </p:txBody>
      </p:sp>
      <p:sp>
        <p:nvSpPr>
          <p:cNvPr id="33796"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204459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p:nvPr>
        </p:nvSpPr>
        <p:spPr>
          <a:ln/>
        </p:spPr>
        <p:txBody>
          <a:bodyPr/>
          <a:lstStyle/>
          <a:p>
            <a:r>
              <a:rPr lang="en-US" altLang="zh-CN"/>
              <a:t>09/11/13</a:t>
            </a:r>
          </a:p>
        </p:txBody>
      </p:sp>
      <p:sp>
        <p:nvSpPr>
          <p:cNvPr id="5" name="Rectangle 8"/>
          <p:cNvSpPr>
            <a:spLocks noGrp="1" noChangeArrowheads="1"/>
          </p:cNvSpPr>
          <p:nvPr>
            <p:ph type="sldNum"/>
          </p:nvPr>
        </p:nvSpPr>
        <p:spPr>
          <a:ln/>
        </p:spPr>
        <p:txBody>
          <a:bodyPr/>
          <a:lstStyle/>
          <a:p>
            <a:fld id="{E39F5A7D-4B1B-43FB-977D-B91047FC3002}" type="slidenum">
              <a:rPr lang="en-US" altLang="zh-CN"/>
              <a:pPr/>
              <a:t>3</a:t>
            </a:fld>
            <a:endParaRPr lang="en-US" altLang="zh-CN"/>
          </a:p>
        </p:txBody>
      </p:sp>
      <p:sp>
        <p:nvSpPr>
          <p:cNvPr id="3788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415872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35843"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C77235F7-A5C9-4606-BFCE-93AA95543F0A}" type="slidenum">
              <a:rPr lang="en-US" altLang="zh-CN">
                <a:solidFill>
                  <a:srgbClr val="000000"/>
                </a:solidFill>
              </a:rPr>
              <a:pPr algn="r">
                <a:buClrTx/>
                <a:buFontTx/>
                <a:buNone/>
              </a:pPr>
              <a:t>30</a:t>
            </a:fld>
            <a:endParaRPr lang="en-US" altLang="zh-CN">
              <a:solidFill>
                <a:srgbClr val="000000"/>
              </a:solidFill>
            </a:endParaRPr>
          </a:p>
        </p:txBody>
      </p:sp>
      <p:sp>
        <p:nvSpPr>
          <p:cNvPr id="35844"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2552435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41987"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2C0763C8-7001-410E-A0A5-F7A696651837}" type="slidenum">
              <a:rPr lang="en-US" altLang="zh-CN">
                <a:solidFill>
                  <a:srgbClr val="000000"/>
                </a:solidFill>
              </a:rPr>
              <a:pPr algn="r">
                <a:buClrTx/>
                <a:buFontTx/>
                <a:buNone/>
              </a:pPr>
              <a:t>35</a:t>
            </a:fld>
            <a:endParaRPr lang="en-US" altLang="zh-CN">
              <a:solidFill>
                <a:srgbClr val="000000"/>
              </a:solidFill>
            </a:endParaRPr>
          </a:p>
        </p:txBody>
      </p:sp>
      <p:sp>
        <p:nvSpPr>
          <p:cNvPr id="41988"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06719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44035"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54BFFFD8-E87B-4356-9F49-B4CB66289C25}" type="slidenum">
              <a:rPr lang="en-US" altLang="zh-CN">
                <a:solidFill>
                  <a:srgbClr val="000000"/>
                </a:solidFill>
              </a:rPr>
              <a:pPr algn="r">
                <a:buClrTx/>
                <a:buFontTx/>
                <a:buNone/>
              </a:pPr>
              <a:t>36</a:t>
            </a:fld>
            <a:endParaRPr lang="en-US" altLang="zh-CN">
              <a:solidFill>
                <a:srgbClr val="000000"/>
              </a:solidFill>
            </a:endParaRPr>
          </a:p>
        </p:txBody>
      </p:sp>
      <p:sp>
        <p:nvSpPr>
          <p:cNvPr id="44036"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dirty="0"/>
          </a:p>
        </p:txBody>
      </p:sp>
    </p:spTree>
    <p:extLst>
      <p:ext uri="{BB962C8B-B14F-4D97-AF65-F5344CB8AC3E}">
        <p14:creationId xmlns:p14="http://schemas.microsoft.com/office/powerpoint/2010/main" val="4030744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48131"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4CAB3116-4532-4747-B71E-957218C6512E}" type="slidenum">
              <a:rPr lang="en-US" altLang="zh-CN">
                <a:solidFill>
                  <a:srgbClr val="000000"/>
                </a:solidFill>
              </a:rPr>
              <a:pPr algn="r">
                <a:buClrTx/>
                <a:buFontTx/>
                <a:buNone/>
              </a:pPr>
              <a:t>37</a:t>
            </a:fld>
            <a:endParaRPr lang="en-US" altLang="zh-CN">
              <a:solidFill>
                <a:srgbClr val="000000"/>
              </a:solidFill>
            </a:endParaRPr>
          </a:p>
        </p:txBody>
      </p:sp>
      <p:sp>
        <p:nvSpPr>
          <p:cNvPr id="48132"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180758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50179"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B799BADE-0E0B-474B-941C-63B6F70BD3D4}" type="slidenum">
              <a:rPr lang="en-US" altLang="zh-CN">
                <a:solidFill>
                  <a:srgbClr val="000000"/>
                </a:solidFill>
              </a:rPr>
              <a:pPr algn="r">
                <a:buClrTx/>
                <a:buFontTx/>
                <a:buNone/>
              </a:pPr>
              <a:t>38</a:t>
            </a:fld>
            <a:endParaRPr lang="en-US" altLang="zh-CN">
              <a:solidFill>
                <a:srgbClr val="000000"/>
              </a:solidFill>
            </a:endParaRPr>
          </a:p>
        </p:txBody>
      </p:sp>
      <p:sp>
        <p:nvSpPr>
          <p:cNvPr id="50180" name="Rectangle 2"/>
          <p:cNvSpPr>
            <a:spLocks noGrp="1" noRot="1" noChangeAspect="1" noChangeArrowheads="1" noTextEdit="1"/>
          </p:cNvSpPr>
          <p:nvPr>
            <p:ph type="sldImg"/>
          </p:nvPr>
        </p:nvSpPr>
        <p:spPr>
          <a:xfrm>
            <a:off x="382588" y="695325"/>
            <a:ext cx="6091237" cy="3427413"/>
          </a:xfrm>
          <a:ln/>
          <a:extLst>
            <a:ext uri="{91240B29-F687-4F45-9708-019B960494DF}">
              <a14:hiddenLine xmlns:a14="http://schemas.microsoft.com/office/drawing/2010/main" w="9525">
                <a:solidFill>
                  <a:srgbClr val="808080"/>
                </a:solidFill>
                <a:miter lim="800000"/>
                <a:headEnd/>
                <a:tailEnd/>
              </a14:hiddenLine>
            </a:ext>
          </a:extLst>
        </p:spPr>
      </p:sp>
      <p:sp>
        <p:nvSpPr>
          <p:cNvPr id="50181"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cap="flat">
                <a:solidFill>
                  <a:srgbClr val="3465AF"/>
                </a:solidFill>
                <a:round/>
                <a:headEnd/>
                <a:tailEnd/>
              </a14:hiddenLine>
            </a:ext>
          </a:extLst>
        </p:spPr>
        <p:txBody>
          <a:bodyPr wrap="none" anchor="ctr"/>
          <a:lstStyle/>
          <a:p>
            <a:pPr eaLnBrk="1" hangingPunct="1"/>
            <a:endParaRPr lang="zh-CN" altLang="en-US"/>
          </a:p>
        </p:txBody>
      </p:sp>
    </p:spTree>
    <p:extLst>
      <p:ext uri="{BB962C8B-B14F-4D97-AF65-F5344CB8AC3E}">
        <p14:creationId xmlns:p14="http://schemas.microsoft.com/office/powerpoint/2010/main" val="1186235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52227"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9D8B2CBC-84A7-4285-B649-35E428B99C1B}" type="slidenum">
              <a:rPr lang="en-US" altLang="zh-CN">
                <a:solidFill>
                  <a:srgbClr val="000000"/>
                </a:solidFill>
              </a:rPr>
              <a:pPr algn="r">
                <a:buClrTx/>
                <a:buFontTx/>
                <a:buNone/>
              </a:pPr>
              <a:t>39</a:t>
            </a:fld>
            <a:endParaRPr lang="en-US" altLang="zh-CN">
              <a:solidFill>
                <a:srgbClr val="000000"/>
              </a:solidFill>
            </a:endParaRPr>
          </a:p>
        </p:txBody>
      </p:sp>
      <p:sp>
        <p:nvSpPr>
          <p:cNvPr id="52228" name="Rectangle 2"/>
          <p:cNvSpPr>
            <a:spLocks noGrp="1" noRot="1" noChangeAspect="1" noChangeArrowheads="1" noTextEdit="1"/>
          </p:cNvSpPr>
          <p:nvPr>
            <p:ph type="sldImg"/>
          </p:nvPr>
        </p:nvSpPr>
        <p:spPr>
          <a:xfrm>
            <a:off x="382588" y="695325"/>
            <a:ext cx="6091237" cy="3427413"/>
          </a:xfrm>
          <a:ln/>
          <a:extLst>
            <a:ext uri="{91240B29-F687-4F45-9708-019B960494DF}">
              <a14:hiddenLine xmlns:a14="http://schemas.microsoft.com/office/drawing/2010/main" w="9525">
                <a:solidFill>
                  <a:srgbClr val="808080"/>
                </a:solidFill>
                <a:miter lim="800000"/>
                <a:headEnd/>
                <a:tailEnd/>
              </a14:hiddenLine>
            </a:ext>
          </a:extLst>
        </p:spPr>
      </p:sp>
      <p:sp>
        <p:nvSpPr>
          <p:cNvPr id="52229"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cap="flat">
                <a:solidFill>
                  <a:srgbClr val="3465AF"/>
                </a:solidFill>
                <a:round/>
                <a:headEnd/>
                <a:tailEnd/>
              </a14:hiddenLine>
            </a:ext>
          </a:extLst>
        </p:spPr>
        <p:txBody>
          <a:bodyPr wrap="none" anchor="ctr"/>
          <a:lstStyle/>
          <a:p>
            <a:pPr eaLnBrk="1" hangingPunct="1"/>
            <a:endParaRPr lang="zh-CN" altLang="en-US"/>
          </a:p>
        </p:txBody>
      </p:sp>
    </p:spTree>
    <p:extLst>
      <p:ext uri="{BB962C8B-B14F-4D97-AF65-F5344CB8AC3E}">
        <p14:creationId xmlns:p14="http://schemas.microsoft.com/office/powerpoint/2010/main" val="858859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4809A6-E362-49CA-B6CA-52187B9D586A}" type="slidenum">
              <a:rPr lang="zh-CN" altLang="en-US" smtClean="0"/>
              <a:t>52</a:t>
            </a:fld>
            <a:endParaRPr lang="zh-CN" altLang="en-US"/>
          </a:p>
        </p:txBody>
      </p:sp>
    </p:spTree>
    <p:extLst>
      <p:ext uri="{BB962C8B-B14F-4D97-AF65-F5344CB8AC3E}">
        <p14:creationId xmlns:p14="http://schemas.microsoft.com/office/powerpoint/2010/main" val="246309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11267"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5A34981A-A9E7-475B-B2D9-3BDC138985D0}" type="slidenum">
              <a:rPr lang="en-US" altLang="zh-CN">
                <a:solidFill>
                  <a:srgbClr val="000000"/>
                </a:solidFill>
              </a:rPr>
              <a:pPr algn="r">
                <a:buClrTx/>
                <a:buFontTx/>
                <a:buNone/>
              </a:pPr>
              <a:t>4</a:t>
            </a:fld>
            <a:endParaRPr lang="en-US" altLang="zh-CN">
              <a:solidFill>
                <a:srgbClr val="000000"/>
              </a:solidFill>
            </a:endParaRPr>
          </a:p>
        </p:txBody>
      </p:sp>
      <p:sp>
        <p:nvSpPr>
          <p:cNvPr id="11268"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61742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13315"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64E9A8B8-7E9B-472A-95FC-0E30BB7710DE}" type="slidenum">
              <a:rPr lang="en-US" altLang="zh-CN">
                <a:solidFill>
                  <a:srgbClr val="000000"/>
                </a:solidFill>
              </a:rPr>
              <a:pPr algn="r">
                <a:buClrTx/>
                <a:buFontTx/>
                <a:buNone/>
              </a:pPr>
              <a:t>5</a:t>
            </a:fld>
            <a:endParaRPr lang="en-US" altLang="zh-CN">
              <a:solidFill>
                <a:srgbClr val="000000"/>
              </a:solidFill>
            </a:endParaRPr>
          </a:p>
        </p:txBody>
      </p:sp>
      <p:sp>
        <p:nvSpPr>
          <p:cNvPr id="13316"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18160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15363"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1B575137-A8C0-4F51-B678-5294D1E30A29}" type="slidenum">
              <a:rPr lang="en-US" altLang="zh-CN">
                <a:solidFill>
                  <a:srgbClr val="000000"/>
                </a:solidFill>
              </a:rPr>
              <a:pPr algn="r">
                <a:buClrTx/>
                <a:buFontTx/>
                <a:buNone/>
              </a:pPr>
              <a:t>9</a:t>
            </a:fld>
            <a:endParaRPr lang="en-US" altLang="zh-CN">
              <a:solidFill>
                <a:srgbClr val="000000"/>
              </a:solidFill>
            </a:endParaRPr>
          </a:p>
        </p:txBody>
      </p:sp>
      <p:sp>
        <p:nvSpPr>
          <p:cNvPr id="15364" name="Rectangle 2"/>
          <p:cNvSpPr>
            <a:spLocks noGrp="1" noRot="1" noChangeAspect="1" noChangeArrowheads="1" noTextEdit="1"/>
          </p:cNvSpPr>
          <p:nvPr>
            <p:ph type="sldImg"/>
          </p:nvPr>
        </p:nvSpPr>
        <p:spPr>
          <a:xfrm>
            <a:off x="381000" y="685800"/>
            <a:ext cx="6096000" cy="3429000"/>
          </a:xfrm>
          <a:ln/>
        </p:spPr>
      </p:sp>
      <p:sp>
        <p:nvSpPr>
          <p:cNvPr id="15365"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pPr eaLnBrk="1" hangingPunct="1"/>
            <a:endParaRPr lang="zh-CN" altLang="en-US"/>
          </a:p>
        </p:txBody>
      </p:sp>
    </p:spTree>
    <p:extLst>
      <p:ext uri="{BB962C8B-B14F-4D97-AF65-F5344CB8AC3E}">
        <p14:creationId xmlns:p14="http://schemas.microsoft.com/office/powerpoint/2010/main" val="407144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17411"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E68C1E52-A1E3-4529-9F28-7B20DA790E7B}" type="slidenum">
              <a:rPr lang="en-US" altLang="zh-CN">
                <a:solidFill>
                  <a:srgbClr val="000000"/>
                </a:solidFill>
              </a:rPr>
              <a:pPr algn="r">
                <a:buClrTx/>
                <a:buFontTx/>
                <a:buNone/>
              </a:pPr>
              <a:t>10</a:t>
            </a:fld>
            <a:endParaRPr lang="en-US" altLang="zh-CN">
              <a:solidFill>
                <a:srgbClr val="000000"/>
              </a:solidFill>
            </a:endParaRPr>
          </a:p>
        </p:txBody>
      </p:sp>
      <p:sp>
        <p:nvSpPr>
          <p:cNvPr id="17412"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269339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19459"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332D4C76-79B6-490A-93F2-22E7D76F65A9}" type="slidenum">
              <a:rPr lang="en-US" altLang="zh-CN">
                <a:solidFill>
                  <a:srgbClr val="000000"/>
                </a:solidFill>
              </a:rPr>
              <a:pPr algn="r">
                <a:buClrTx/>
                <a:buFontTx/>
                <a:buNone/>
              </a:pPr>
              <a:t>11</a:t>
            </a:fld>
            <a:endParaRPr lang="en-US" altLang="zh-CN">
              <a:solidFill>
                <a:srgbClr val="000000"/>
              </a:solidFill>
            </a:endParaRPr>
          </a:p>
        </p:txBody>
      </p:sp>
      <p:sp>
        <p:nvSpPr>
          <p:cNvPr id="19460"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99273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21507"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28024958-E1F6-4B72-AF41-5FB6FD7C6988}" type="slidenum">
              <a:rPr lang="en-US" altLang="zh-CN">
                <a:solidFill>
                  <a:srgbClr val="000000"/>
                </a:solidFill>
              </a:rPr>
              <a:pPr algn="r">
                <a:buClrTx/>
                <a:buFontTx/>
                <a:buNone/>
              </a:pPr>
              <a:t>12</a:t>
            </a:fld>
            <a:endParaRPr lang="en-US" altLang="zh-CN">
              <a:solidFill>
                <a:srgbClr val="000000"/>
              </a:solidFill>
            </a:endParaRPr>
          </a:p>
        </p:txBody>
      </p:sp>
      <p:sp>
        <p:nvSpPr>
          <p:cNvPr id="21508"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393682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4"/>
          <p:cNvSpPr>
            <a:spLocks noGrp="1" noChangeArrowheads="1"/>
          </p:cNvSpPr>
          <p:nvPr>
            <p:ph type="dt"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r>
              <a:rPr lang="en-US" altLang="zh-CN">
                <a:solidFill>
                  <a:srgbClr val="000000"/>
                </a:solidFill>
              </a:rPr>
              <a:t>09/11/13</a:t>
            </a:r>
          </a:p>
        </p:txBody>
      </p:sp>
      <p:sp>
        <p:nvSpPr>
          <p:cNvPr id="23555" name="Rectangle 8"/>
          <p:cNvSpPr>
            <a:spLocks noGrp="1" noChangeArrowheads="1"/>
          </p:cNvSpPr>
          <p:nvPr>
            <p:ph type="sldNum" sz="quarter"/>
          </p:nvPr>
        </p:nvSpPr>
        <p:spPr>
          <a:noFill/>
        </p:spPr>
        <p:txBody>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r">
              <a:buClrTx/>
              <a:buFontTx/>
              <a:buNone/>
            </a:pPr>
            <a:fld id="{933895FD-D26C-4FA4-A966-C9FF7B3444AC}" type="slidenum">
              <a:rPr lang="en-US" altLang="zh-CN">
                <a:solidFill>
                  <a:srgbClr val="000000"/>
                </a:solidFill>
              </a:rPr>
              <a:pPr algn="r">
                <a:buClrTx/>
                <a:buFontTx/>
                <a:buNone/>
              </a:pPr>
              <a:t>13</a:t>
            </a:fld>
            <a:endParaRPr lang="en-US" altLang="zh-CN">
              <a:solidFill>
                <a:srgbClr val="000000"/>
              </a:solidFill>
            </a:endParaRPr>
          </a:p>
        </p:txBody>
      </p:sp>
      <p:sp>
        <p:nvSpPr>
          <p:cNvPr id="23556" name="Rectangle 1"/>
          <p:cNvSpPr txBox="1">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zh-CN" altLang="en-US"/>
          </a:p>
        </p:txBody>
      </p:sp>
    </p:spTree>
    <p:extLst>
      <p:ext uri="{BB962C8B-B14F-4D97-AF65-F5344CB8AC3E}">
        <p14:creationId xmlns:p14="http://schemas.microsoft.com/office/powerpoint/2010/main" val="114296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7830EA0B-E924-4A28-A0AE-63279708AA29}" type="slidenum">
              <a:rPr lang="zh-CN" altLang="en-US" smtClean="0"/>
              <a:pPr>
                <a:defRPr/>
              </a:pPr>
              <a:t>‹#›</a:t>
            </a:fld>
            <a:endParaRPr lang="en-US" altLang="zh-CN"/>
          </a:p>
        </p:txBody>
      </p:sp>
    </p:spTree>
    <p:extLst>
      <p:ext uri="{BB962C8B-B14F-4D97-AF65-F5344CB8AC3E}">
        <p14:creationId xmlns:p14="http://schemas.microsoft.com/office/powerpoint/2010/main" val="226257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B3F7F3EB-69F3-476C-AF84-41EE18CA2FC2}" type="slidenum">
              <a:rPr lang="zh-CN" altLang="en-US" smtClean="0"/>
              <a:pPr>
                <a:defRPr/>
              </a:pPr>
              <a:t>‹#›</a:t>
            </a:fld>
            <a:endParaRPr lang="en-US" altLang="zh-CN"/>
          </a:p>
        </p:txBody>
      </p:sp>
    </p:spTree>
    <p:extLst>
      <p:ext uri="{BB962C8B-B14F-4D97-AF65-F5344CB8AC3E}">
        <p14:creationId xmlns:p14="http://schemas.microsoft.com/office/powerpoint/2010/main" val="62951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B881A21-58BA-48CE-8DD8-1FDA88565ADF}" type="slidenum">
              <a:rPr lang="zh-CN" altLang="en-US" smtClean="0"/>
              <a:pPr>
                <a:defRPr/>
              </a:pPr>
              <a:t>‹#›</a:t>
            </a:fld>
            <a:endParaRPr lang="en-US" altLang="zh-CN"/>
          </a:p>
        </p:txBody>
      </p:sp>
    </p:spTree>
    <p:extLst>
      <p:ext uri="{BB962C8B-B14F-4D97-AF65-F5344CB8AC3E}">
        <p14:creationId xmlns:p14="http://schemas.microsoft.com/office/powerpoint/2010/main" val="419769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2D69F89-AF0C-4028-B8C6-59DA7C42A574}" type="slidenum">
              <a:rPr lang="zh-CN" altLang="en-US"/>
              <a:pPr>
                <a:defRPr/>
              </a:pPr>
              <a:t>‹#›</a:t>
            </a:fld>
            <a:endParaRPr lang="en-US" altLang="zh-CN"/>
          </a:p>
        </p:txBody>
      </p:sp>
    </p:spTree>
    <p:extLst>
      <p:ext uri="{BB962C8B-B14F-4D97-AF65-F5344CB8AC3E}">
        <p14:creationId xmlns:p14="http://schemas.microsoft.com/office/powerpoint/2010/main" val="99995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F16BB2D2-5F7A-4B7C-8C8F-8070A34A0728}" type="slidenum">
              <a:rPr lang="en-US" altLang="zh-CN" smtClean="0"/>
              <a:pPr>
                <a:defRPr/>
              </a:pPr>
              <a:t>‹#›</a:t>
            </a:fld>
            <a:endParaRPr lang="en-US" altLang="zh-CN"/>
          </a:p>
        </p:txBody>
      </p:sp>
    </p:spTree>
    <p:extLst>
      <p:ext uri="{BB962C8B-B14F-4D97-AF65-F5344CB8AC3E}">
        <p14:creationId xmlns:p14="http://schemas.microsoft.com/office/powerpoint/2010/main" val="33589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E684A58-934C-4F0B-956A-86AF52EA7901}" type="slidenum">
              <a:rPr lang="en-US" altLang="zh-CN" smtClean="0"/>
              <a:pPr>
                <a:defRPr/>
              </a:pPr>
              <a:t>‹#›</a:t>
            </a:fld>
            <a:endParaRPr lang="en-US" altLang="zh-CN"/>
          </a:p>
        </p:txBody>
      </p:sp>
    </p:spTree>
    <p:extLst>
      <p:ext uri="{BB962C8B-B14F-4D97-AF65-F5344CB8AC3E}">
        <p14:creationId xmlns:p14="http://schemas.microsoft.com/office/powerpoint/2010/main" val="183498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AD9D1D19-2379-4FA3-A49A-C72C16376BBB}" type="slidenum">
              <a:rPr lang="en-US" altLang="zh-CN" smtClean="0"/>
              <a:pPr>
                <a:defRPr/>
              </a:pPr>
              <a:t>‹#›</a:t>
            </a:fld>
            <a:endParaRPr lang="en-US" altLang="zh-CN"/>
          </a:p>
        </p:txBody>
      </p:sp>
    </p:spTree>
    <p:extLst>
      <p:ext uri="{BB962C8B-B14F-4D97-AF65-F5344CB8AC3E}">
        <p14:creationId xmlns:p14="http://schemas.microsoft.com/office/powerpoint/2010/main" val="343701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E6C9C280-1824-4115-A2D7-BCD46133FAB3}" type="slidenum">
              <a:rPr lang="en-US" altLang="zh-CN" smtClean="0"/>
              <a:pPr>
                <a:defRPr/>
              </a:pPr>
              <a:t>‹#›</a:t>
            </a:fld>
            <a:endParaRPr lang="en-US" altLang="zh-CN"/>
          </a:p>
        </p:txBody>
      </p:sp>
    </p:spTree>
    <p:extLst>
      <p:ext uri="{BB962C8B-B14F-4D97-AF65-F5344CB8AC3E}">
        <p14:creationId xmlns:p14="http://schemas.microsoft.com/office/powerpoint/2010/main" val="4180421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D4FD44A6-7F47-4A3F-8657-1E9A1297E26F}" type="slidenum">
              <a:rPr lang="en-US" altLang="zh-CN" smtClean="0"/>
              <a:pPr>
                <a:defRPr/>
              </a:pPr>
              <a:t>‹#›</a:t>
            </a:fld>
            <a:endParaRPr lang="en-US" altLang="zh-CN"/>
          </a:p>
        </p:txBody>
      </p:sp>
    </p:spTree>
    <p:extLst>
      <p:ext uri="{BB962C8B-B14F-4D97-AF65-F5344CB8AC3E}">
        <p14:creationId xmlns:p14="http://schemas.microsoft.com/office/powerpoint/2010/main" val="1757205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8E3FC1FC-D725-4C73-AE7F-A2A3046E553E}" type="slidenum">
              <a:rPr lang="en-US" altLang="zh-CN" smtClean="0"/>
              <a:pPr>
                <a:defRPr/>
              </a:pPr>
              <a:t>‹#›</a:t>
            </a:fld>
            <a:endParaRPr lang="en-US" altLang="zh-CN"/>
          </a:p>
        </p:txBody>
      </p:sp>
    </p:spTree>
    <p:extLst>
      <p:ext uri="{BB962C8B-B14F-4D97-AF65-F5344CB8AC3E}">
        <p14:creationId xmlns:p14="http://schemas.microsoft.com/office/powerpoint/2010/main" val="313587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97AD351E-F4C7-43A6-B152-E4296E79DD23}" type="slidenum">
              <a:rPr lang="en-US" altLang="zh-CN" smtClean="0"/>
              <a:pPr>
                <a:defRPr/>
              </a:pPr>
              <a:t>‹#›</a:t>
            </a:fld>
            <a:endParaRPr lang="en-US" altLang="zh-CN"/>
          </a:p>
        </p:txBody>
      </p:sp>
    </p:spTree>
    <p:extLst>
      <p:ext uri="{BB962C8B-B14F-4D97-AF65-F5344CB8AC3E}">
        <p14:creationId xmlns:p14="http://schemas.microsoft.com/office/powerpoint/2010/main" val="117222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7BCE0A7A-C3F2-4D16-8C4D-D6B54C5D917F}" type="slidenum">
              <a:rPr lang="zh-CN" altLang="en-US" smtClean="0"/>
              <a:pPr>
                <a:defRPr/>
              </a:pPr>
              <a:t>‹#›</a:t>
            </a:fld>
            <a:endParaRPr lang="en-US" altLang="zh-CN"/>
          </a:p>
        </p:txBody>
      </p:sp>
    </p:spTree>
    <p:extLst>
      <p:ext uri="{BB962C8B-B14F-4D97-AF65-F5344CB8AC3E}">
        <p14:creationId xmlns:p14="http://schemas.microsoft.com/office/powerpoint/2010/main" val="2226098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BA5560CD-ABEE-46ED-B76C-F4E90D622BFD}" type="slidenum">
              <a:rPr lang="en-US" altLang="zh-CN" smtClean="0"/>
              <a:pPr>
                <a:defRPr/>
              </a:pPr>
              <a:t>‹#›</a:t>
            </a:fld>
            <a:endParaRPr lang="en-US" altLang="zh-CN"/>
          </a:p>
        </p:txBody>
      </p:sp>
    </p:spTree>
    <p:extLst>
      <p:ext uri="{BB962C8B-B14F-4D97-AF65-F5344CB8AC3E}">
        <p14:creationId xmlns:p14="http://schemas.microsoft.com/office/powerpoint/2010/main" val="3564833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548CEF24-0069-40F9-8CE1-FCF7D0ED61A4}" type="slidenum">
              <a:rPr lang="en-US" altLang="zh-CN" smtClean="0"/>
              <a:pPr>
                <a:defRPr/>
              </a:pPr>
              <a:t>‹#›</a:t>
            </a:fld>
            <a:endParaRPr lang="en-US" altLang="zh-CN"/>
          </a:p>
        </p:txBody>
      </p:sp>
    </p:spTree>
    <p:extLst>
      <p:ext uri="{BB962C8B-B14F-4D97-AF65-F5344CB8AC3E}">
        <p14:creationId xmlns:p14="http://schemas.microsoft.com/office/powerpoint/2010/main" val="296096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FBA039A5-E9F7-4D9E-A0C7-C76A20E533CC}" type="slidenum">
              <a:rPr lang="en-US" altLang="zh-CN" smtClean="0"/>
              <a:pPr>
                <a:defRPr/>
              </a:pPr>
              <a:t>‹#›</a:t>
            </a:fld>
            <a:endParaRPr lang="en-US" altLang="zh-CN"/>
          </a:p>
        </p:txBody>
      </p:sp>
    </p:spTree>
    <p:extLst>
      <p:ext uri="{BB962C8B-B14F-4D97-AF65-F5344CB8AC3E}">
        <p14:creationId xmlns:p14="http://schemas.microsoft.com/office/powerpoint/2010/main" val="177217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8D7D9E8-F5D6-4907-A1AC-7A070E3C8E4E}" type="slidenum">
              <a:rPr lang="en-US" altLang="zh-CN" smtClean="0"/>
              <a:pPr>
                <a:defRPr/>
              </a:pPr>
              <a:t>‹#›</a:t>
            </a:fld>
            <a:endParaRPr lang="en-US" altLang="zh-CN"/>
          </a:p>
        </p:txBody>
      </p:sp>
    </p:spTree>
    <p:extLst>
      <p:ext uri="{BB962C8B-B14F-4D97-AF65-F5344CB8AC3E}">
        <p14:creationId xmlns:p14="http://schemas.microsoft.com/office/powerpoint/2010/main" val="183804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70FB3614-660F-4E15-81E0-32E890A776EC}" type="slidenum">
              <a:rPr lang="zh-CN" altLang="en-US" smtClean="0"/>
              <a:pPr>
                <a:defRPr/>
              </a:pPr>
              <a:t>‹#›</a:t>
            </a:fld>
            <a:endParaRPr lang="en-US" altLang="zh-CN"/>
          </a:p>
        </p:txBody>
      </p:sp>
    </p:spTree>
    <p:extLst>
      <p:ext uri="{BB962C8B-B14F-4D97-AF65-F5344CB8AC3E}">
        <p14:creationId xmlns:p14="http://schemas.microsoft.com/office/powerpoint/2010/main" val="3184547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0DD2C5F2-AA98-401D-8857-919E3A648063}" type="slidenum">
              <a:rPr lang="zh-CN" altLang="en-US" smtClean="0"/>
              <a:pPr>
                <a:defRPr/>
              </a:pPr>
              <a:t>‹#›</a:t>
            </a:fld>
            <a:endParaRPr lang="en-US" altLang="zh-CN"/>
          </a:p>
        </p:txBody>
      </p:sp>
    </p:spTree>
    <p:extLst>
      <p:ext uri="{BB962C8B-B14F-4D97-AF65-F5344CB8AC3E}">
        <p14:creationId xmlns:p14="http://schemas.microsoft.com/office/powerpoint/2010/main" val="4052620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1B8A037-F6CE-4934-B07C-83535420E52B}" type="slidenum">
              <a:rPr lang="zh-CN" altLang="en-US" smtClean="0"/>
              <a:pPr>
                <a:defRPr/>
              </a:pPr>
              <a:t>‹#›</a:t>
            </a:fld>
            <a:endParaRPr lang="en-US" altLang="zh-CN"/>
          </a:p>
        </p:txBody>
      </p:sp>
    </p:spTree>
    <p:extLst>
      <p:ext uri="{BB962C8B-B14F-4D97-AF65-F5344CB8AC3E}">
        <p14:creationId xmlns:p14="http://schemas.microsoft.com/office/powerpoint/2010/main" val="1777659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E8A45359-DD50-445E-B489-FA6A8A5F1283}" type="slidenum">
              <a:rPr lang="zh-CN" altLang="en-US" smtClean="0"/>
              <a:pPr>
                <a:defRPr/>
              </a:pPr>
              <a:t>‹#›</a:t>
            </a:fld>
            <a:endParaRPr lang="en-US" altLang="zh-CN"/>
          </a:p>
        </p:txBody>
      </p:sp>
    </p:spTree>
    <p:extLst>
      <p:ext uri="{BB962C8B-B14F-4D97-AF65-F5344CB8AC3E}">
        <p14:creationId xmlns:p14="http://schemas.microsoft.com/office/powerpoint/2010/main" val="2676368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6B32DD3F-F167-457A-9927-FCF987410599}" type="slidenum">
              <a:rPr lang="zh-CN" altLang="en-US" smtClean="0"/>
              <a:pPr>
                <a:defRPr/>
              </a:pPr>
              <a:t>‹#›</a:t>
            </a:fld>
            <a:endParaRPr lang="en-US" altLang="zh-CN"/>
          </a:p>
        </p:txBody>
      </p:sp>
    </p:spTree>
    <p:extLst>
      <p:ext uri="{BB962C8B-B14F-4D97-AF65-F5344CB8AC3E}">
        <p14:creationId xmlns:p14="http://schemas.microsoft.com/office/powerpoint/2010/main" val="2956762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59C761D6-AB91-4DAE-B75F-E20842B8DBAB}" type="slidenum">
              <a:rPr lang="zh-CN" altLang="en-US" smtClean="0"/>
              <a:pPr>
                <a:defRPr/>
              </a:pPr>
              <a:t>‹#›</a:t>
            </a:fld>
            <a:endParaRPr lang="en-US" altLang="zh-CN"/>
          </a:p>
        </p:txBody>
      </p:sp>
    </p:spTree>
    <p:extLst>
      <p:ext uri="{BB962C8B-B14F-4D97-AF65-F5344CB8AC3E}">
        <p14:creationId xmlns:p14="http://schemas.microsoft.com/office/powerpoint/2010/main" val="15408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9AC2FD6-1B66-43B1-9590-5340257783D2}" type="slidenum">
              <a:rPr lang="zh-CN" altLang="en-US" smtClean="0"/>
              <a:pPr>
                <a:defRPr/>
              </a:pPr>
              <a:t>‹#›</a:t>
            </a:fld>
            <a:endParaRPr lang="en-US" altLang="zh-CN"/>
          </a:p>
        </p:txBody>
      </p:sp>
    </p:spTree>
    <p:extLst>
      <p:ext uri="{BB962C8B-B14F-4D97-AF65-F5344CB8AC3E}">
        <p14:creationId xmlns:p14="http://schemas.microsoft.com/office/powerpoint/2010/main" val="1583098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349DC994-57F6-4C5F-942E-B262C8F35A07}" type="slidenum">
              <a:rPr lang="zh-CN" altLang="en-US" smtClean="0"/>
              <a:pPr>
                <a:defRPr/>
              </a:pPr>
              <a:t>‹#›</a:t>
            </a:fld>
            <a:endParaRPr lang="en-US" altLang="zh-CN"/>
          </a:p>
        </p:txBody>
      </p:sp>
    </p:spTree>
    <p:extLst>
      <p:ext uri="{BB962C8B-B14F-4D97-AF65-F5344CB8AC3E}">
        <p14:creationId xmlns:p14="http://schemas.microsoft.com/office/powerpoint/2010/main" val="1125533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52261E90-66FB-4956-9558-F22DA9992825}" type="slidenum">
              <a:rPr lang="zh-CN" altLang="en-US" smtClean="0"/>
              <a:pPr>
                <a:defRPr/>
              </a:pPr>
              <a:t>‹#›</a:t>
            </a:fld>
            <a:endParaRPr lang="en-US" altLang="zh-CN"/>
          </a:p>
        </p:txBody>
      </p:sp>
    </p:spTree>
    <p:extLst>
      <p:ext uri="{BB962C8B-B14F-4D97-AF65-F5344CB8AC3E}">
        <p14:creationId xmlns:p14="http://schemas.microsoft.com/office/powerpoint/2010/main" val="971039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C0FC49A3-9704-4048-8688-769A00C19FF6}" type="slidenum">
              <a:rPr lang="zh-CN" altLang="en-US" smtClean="0"/>
              <a:pPr>
                <a:defRPr/>
              </a:pPr>
              <a:t>‹#›</a:t>
            </a:fld>
            <a:endParaRPr lang="en-US" altLang="zh-CN"/>
          </a:p>
        </p:txBody>
      </p:sp>
    </p:spTree>
    <p:extLst>
      <p:ext uri="{BB962C8B-B14F-4D97-AF65-F5344CB8AC3E}">
        <p14:creationId xmlns:p14="http://schemas.microsoft.com/office/powerpoint/2010/main" val="4208263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B1B3B3F-261F-4F72-B7D5-93133BBE0BFF}" type="slidenum">
              <a:rPr lang="zh-CN" altLang="en-US" smtClean="0"/>
              <a:pPr>
                <a:defRPr/>
              </a:pPr>
              <a:t>‹#›</a:t>
            </a:fld>
            <a:endParaRPr lang="en-US" altLang="zh-CN"/>
          </a:p>
        </p:txBody>
      </p:sp>
    </p:spTree>
    <p:extLst>
      <p:ext uri="{BB962C8B-B14F-4D97-AF65-F5344CB8AC3E}">
        <p14:creationId xmlns:p14="http://schemas.microsoft.com/office/powerpoint/2010/main" val="1224491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A88A4174-FC2B-4940-BC92-34C564B2A643}" type="slidenum">
              <a:rPr lang="zh-CN" altLang="en-US" smtClean="0"/>
              <a:pPr>
                <a:defRPr/>
              </a:pPr>
              <a:t>‹#›</a:t>
            </a:fld>
            <a:endParaRPr lang="en-US" altLang="zh-CN"/>
          </a:p>
        </p:txBody>
      </p:sp>
    </p:spTree>
    <p:extLst>
      <p:ext uri="{BB962C8B-B14F-4D97-AF65-F5344CB8AC3E}">
        <p14:creationId xmlns:p14="http://schemas.microsoft.com/office/powerpoint/2010/main" val="311261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BEB90A9B-FA2C-4F42-8A22-6282C6F11F77}" type="slidenum">
              <a:rPr lang="zh-CN" altLang="en-US" smtClean="0"/>
              <a:pPr>
                <a:defRPr/>
              </a:pPr>
              <a:t>‹#›</a:t>
            </a:fld>
            <a:endParaRPr lang="en-US" altLang="zh-CN"/>
          </a:p>
        </p:txBody>
      </p:sp>
    </p:spTree>
    <p:extLst>
      <p:ext uri="{BB962C8B-B14F-4D97-AF65-F5344CB8AC3E}">
        <p14:creationId xmlns:p14="http://schemas.microsoft.com/office/powerpoint/2010/main" val="417534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FFADACA8-1265-4395-B7E1-E16B8D468F7E}" type="slidenum">
              <a:rPr lang="zh-CN" altLang="en-US" smtClean="0"/>
              <a:pPr>
                <a:defRPr/>
              </a:pPr>
              <a:t>‹#›</a:t>
            </a:fld>
            <a:endParaRPr lang="en-US" altLang="zh-CN"/>
          </a:p>
        </p:txBody>
      </p:sp>
    </p:spTree>
    <p:extLst>
      <p:ext uri="{BB962C8B-B14F-4D97-AF65-F5344CB8AC3E}">
        <p14:creationId xmlns:p14="http://schemas.microsoft.com/office/powerpoint/2010/main" val="40104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46BE1FC9-D961-48B7-B269-2D432F450693}" type="slidenum">
              <a:rPr lang="zh-CN" altLang="en-US" smtClean="0"/>
              <a:pPr>
                <a:defRPr/>
              </a:pPr>
              <a:t>‹#›</a:t>
            </a:fld>
            <a:endParaRPr lang="en-US" altLang="zh-CN"/>
          </a:p>
        </p:txBody>
      </p:sp>
    </p:spTree>
    <p:extLst>
      <p:ext uri="{BB962C8B-B14F-4D97-AF65-F5344CB8AC3E}">
        <p14:creationId xmlns:p14="http://schemas.microsoft.com/office/powerpoint/2010/main" val="124904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4F3D90E2-86F5-4513-AECE-EC3E1B422792}" type="slidenum">
              <a:rPr lang="zh-CN" altLang="en-US" smtClean="0"/>
              <a:pPr>
                <a:defRPr/>
              </a:pPr>
              <a:t>‹#›</a:t>
            </a:fld>
            <a:endParaRPr lang="en-US" altLang="zh-CN"/>
          </a:p>
        </p:txBody>
      </p:sp>
    </p:spTree>
    <p:extLst>
      <p:ext uri="{BB962C8B-B14F-4D97-AF65-F5344CB8AC3E}">
        <p14:creationId xmlns:p14="http://schemas.microsoft.com/office/powerpoint/2010/main" val="25834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6A72D84-FBDA-4400-A4EE-CEE7F43ECADF}" type="slidenum">
              <a:rPr lang="zh-CN" altLang="en-US" smtClean="0"/>
              <a:pPr>
                <a:defRPr/>
              </a:pPr>
              <a:t>‹#›</a:t>
            </a:fld>
            <a:endParaRPr lang="en-US" altLang="zh-CN"/>
          </a:p>
        </p:txBody>
      </p:sp>
    </p:spTree>
    <p:extLst>
      <p:ext uri="{BB962C8B-B14F-4D97-AF65-F5344CB8AC3E}">
        <p14:creationId xmlns:p14="http://schemas.microsoft.com/office/powerpoint/2010/main" val="100841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BD8C4F8B-0C6C-459C-89F7-7C82896091D7}" type="slidenum">
              <a:rPr lang="zh-CN" altLang="en-US" smtClean="0"/>
              <a:pPr>
                <a:defRPr/>
              </a:pPr>
              <a:t>‹#›</a:t>
            </a:fld>
            <a:endParaRPr lang="en-US" altLang="zh-CN"/>
          </a:p>
        </p:txBody>
      </p:sp>
    </p:spTree>
    <p:extLst>
      <p:ext uri="{BB962C8B-B14F-4D97-AF65-F5344CB8AC3E}">
        <p14:creationId xmlns:p14="http://schemas.microsoft.com/office/powerpoint/2010/main" val="401133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DC2DD94-D710-4B9E-92F7-EFE2E731C54A}" type="slidenum">
              <a:rPr lang="en-US" altLang="zh-CN" smtClean="0"/>
              <a:pPr>
                <a:defRPr/>
              </a:pPr>
              <a:t>‹#›</a:t>
            </a:fld>
            <a:endParaRPr lang="en-US" altLang="zh-CN"/>
          </a:p>
        </p:txBody>
      </p:sp>
    </p:spTree>
    <p:extLst>
      <p:ext uri="{BB962C8B-B14F-4D97-AF65-F5344CB8AC3E}">
        <p14:creationId xmlns:p14="http://schemas.microsoft.com/office/powerpoint/2010/main" val="27893120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DC2DD94-D710-4B9E-92F7-EFE2E731C54A}" type="slidenum">
              <a:rPr lang="en-US" altLang="zh-CN" smtClean="0"/>
              <a:pPr>
                <a:defRPr/>
              </a:pPr>
              <a:t>‹#›</a:t>
            </a:fld>
            <a:endParaRPr lang="en-US" altLang="zh-CN"/>
          </a:p>
        </p:txBody>
      </p:sp>
    </p:spTree>
    <p:extLst>
      <p:ext uri="{BB962C8B-B14F-4D97-AF65-F5344CB8AC3E}">
        <p14:creationId xmlns:p14="http://schemas.microsoft.com/office/powerpoint/2010/main" val="1989460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B7D6ADC-62C2-4C85-915F-105BD4D0E8C8}" type="slidenum">
              <a:rPr lang="zh-CN" altLang="en-US" smtClean="0"/>
              <a:pPr>
                <a:defRPr/>
              </a:pPr>
              <a:t>‹#›</a:t>
            </a:fld>
            <a:endParaRPr lang="en-US" altLang="zh-CN"/>
          </a:p>
        </p:txBody>
      </p:sp>
    </p:spTree>
    <p:extLst>
      <p:ext uri="{BB962C8B-B14F-4D97-AF65-F5344CB8AC3E}">
        <p14:creationId xmlns:p14="http://schemas.microsoft.com/office/powerpoint/2010/main" val="20089921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w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2.xml"/><Relationship Id="rId5" Type="http://schemas.openxmlformats.org/officeDocument/2006/relationships/image" Target="../media/image77.wmf"/><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1.xml"/><Relationship Id="rId6" Type="http://schemas.openxmlformats.org/officeDocument/2006/relationships/image" Target="../media/image87.wmf"/><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g"/><Relationship Id="rId18" Type="http://schemas.openxmlformats.org/officeDocument/2006/relationships/image" Target="../media/image111.jpeg"/><Relationship Id="rId3" Type="http://schemas.openxmlformats.org/officeDocument/2006/relationships/oleObject" Target="../embeddings/oleObject1.bin"/><Relationship Id="rId21" Type="http://schemas.openxmlformats.org/officeDocument/2006/relationships/image" Target="../media/image114.emf"/><Relationship Id="rId7" Type="http://schemas.openxmlformats.org/officeDocument/2006/relationships/oleObject" Target="../embeddings/oleObject3.bin"/><Relationship Id="rId12" Type="http://schemas.openxmlformats.org/officeDocument/2006/relationships/image" Target="../media/image107.jpg"/><Relationship Id="rId17" Type="http://schemas.openxmlformats.org/officeDocument/2006/relationships/image" Target="../media/image110.jpg"/><Relationship Id="rId2" Type="http://schemas.openxmlformats.org/officeDocument/2006/relationships/slideLayout" Target="../slideLayouts/slideLayout19.xml"/><Relationship Id="rId16" Type="http://schemas.openxmlformats.org/officeDocument/2006/relationships/image" Target="../media/image105.png"/><Relationship Id="rId20" Type="http://schemas.openxmlformats.org/officeDocument/2006/relationships/image" Target="../media/image113.jpg"/><Relationship Id="rId1" Type="http://schemas.openxmlformats.org/officeDocument/2006/relationships/vmlDrawing" Target="../drawings/vmlDrawing1.vml"/><Relationship Id="rId6" Type="http://schemas.openxmlformats.org/officeDocument/2006/relationships/image" Target="../media/image102.emf"/><Relationship Id="rId11" Type="http://schemas.openxmlformats.org/officeDocument/2006/relationships/image" Target="../media/image106.jpg"/><Relationship Id="rId5" Type="http://schemas.openxmlformats.org/officeDocument/2006/relationships/oleObject" Target="../embeddings/oleObject2.bin"/><Relationship Id="rId15" Type="http://schemas.openxmlformats.org/officeDocument/2006/relationships/oleObject" Target="../embeddings/oleObject5.bin"/><Relationship Id="rId23" Type="http://schemas.openxmlformats.org/officeDocument/2006/relationships/image" Target="../media/image116.jpg"/><Relationship Id="rId10" Type="http://schemas.openxmlformats.org/officeDocument/2006/relationships/image" Target="../media/image104.emf"/><Relationship Id="rId19" Type="http://schemas.openxmlformats.org/officeDocument/2006/relationships/image" Target="../media/image112.jpeg"/><Relationship Id="rId4" Type="http://schemas.openxmlformats.org/officeDocument/2006/relationships/image" Target="../media/image101.emf"/><Relationship Id="rId9" Type="http://schemas.openxmlformats.org/officeDocument/2006/relationships/oleObject" Target="../embeddings/oleObject4.bin"/><Relationship Id="rId14" Type="http://schemas.openxmlformats.org/officeDocument/2006/relationships/image" Target="../media/image109.jpg"/><Relationship Id="rId22" Type="http://schemas.openxmlformats.org/officeDocument/2006/relationships/image" Target="../media/image115.emf"/></Relationships>
</file>

<file path=ppt/slides/_rels/slide4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jpg"/><Relationship Id="rId18" Type="http://schemas.openxmlformats.org/officeDocument/2006/relationships/image" Target="../media/image129.jpg"/><Relationship Id="rId3" Type="http://schemas.openxmlformats.org/officeDocument/2006/relationships/oleObject" Target="../embeddings/oleObject6.bin"/><Relationship Id="rId21" Type="http://schemas.openxmlformats.org/officeDocument/2006/relationships/image" Target="../media/image132.png"/><Relationship Id="rId7" Type="http://schemas.openxmlformats.org/officeDocument/2006/relationships/oleObject" Target="../embeddings/oleObject8.bin"/><Relationship Id="rId12" Type="http://schemas.openxmlformats.org/officeDocument/2006/relationships/image" Target="../media/image123.jpeg"/><Relationship Id="rId17" Type="http://schemas.openxmlformats.org/officeDocument/2006/relationships/image" Target="../media/image128.png"/><Relationship Id="rId2" Type="http://schemas.openxmlformats.org/officeDocument/2006/relationships/slideLayout" Target="../slideLayouts/slideLayout14.xml"/><Relationship Id="rId16" Type="http://schemas.openxmlformats.org/officeDocument/2006/relationships/image" Target="../media/image127.png"/><Relationship Id="rId20" Type="http://schemas.openxmlformats.org/officeDocument/2006/relationships/image" Target="../media/image131.jpeg"/><Relationship Id="rId1" Type="http://schemas.openxmlformats.org/officeDocument/2006/relationships/vmlDrawing" Target="../drawings/vmlDrawing2.vml"/><Relationship Id="rId6" Type="http://schemas.openxmlformats.org/officeDocument/2006/relationships/image" Target="../media/image118.emf"/><Relationship Id="rId11" Type="http://schemas.openxmlformats.org/officeDocument/2006/relationships/image" Target="../media/image122.jpg"/><Relationship Id="rId5" Type="http://schemas.openxmlformats.org/officeDocument/2006/relationships/oleObject" Target="../embeddings/oleObject7.bin"/><Relationship Id="rId15" Type="http://schemas.openxmlformats.org/officeDocument/2006/relationships/image" Target="../media/image126.jpeg"/><Relationship Id="rId10" Type="http://schemas.openxmlformats.org/officeDocument/2006/relationships/image" Target="../media/image121.jpeg"/><Relationship Id="rId19" Type="http://schemas.openxmlformats.org/officeDocument/2006/relationships/image" Target="../media/image130.png"/><Relationship Id="rId4" Type="http://schemas.openxmlformats.org/officeDocument/2006/relationships/image" Target="../media/image117.png"/><Relationship Id="rId9" Type="http://schemas.openxmlformats.org/officeDocument/2006/relationships/image" Target="../media/image120.png"/><Relationship Id="rId14" Type="http://schemas.openxmlformats.org/officeDocument/2006/relationships/image" Target="../media/image125.jpg"/></Relationships>
</file>

<file path=ppt/slides/_rels/slide4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5.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eg"/><Relationship Id="rId1" Type="http://schemas.openxmlformats.org/officeDocument/2006/relationships/slideLayout" Target="../slideLayouts/slideLayout25.xml"/><Relationship Id="rId4" Type="http://schemas.openxmlformats.org/officeDocument/2006/relationships/image" Target="../media/image14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rot="16200000" flipV="1">
            <a:off x="10429848" y="3084622"/>
            <a:ext cx="1282079" cy="130015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solidFill>
                <a:prstClr val="white"/>
              </a:solidFill>
            </a:endParaRPr>
          </a:p>
        </p:txBody>
      </p:sp>
      <p:sp>
        <p:nvSpPr>
          <p:cNvPr id="79" name="矩形 78"/>
          <p:cNvSpPr/>
          <p:nvPr/>
        </p:nvSpPr>
        <p:spPr>
          <a:xfrm>
            <a:off x="-8551" y="3130853"/>
            <a:ext cx="12192000" cy="1234251"/>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solidFill>
                <a:prstClr val="white"/>
              </a:solidFill>
            </a:endParaRPr>
          </a:p>
        </p:txBody>
      </p:sp>
      <p:grpSp>
        <p:nvGrpSpPr>
          <p:cNvPr id="61" name="组合 60"/>
          <p:cNvGrpSpPr/>
          <p:nvPr/>
        </p:nvGrpSpPr>
        <p:grpSpPr>
          <a:xfrm rot="16200000">
            <a:off x="11316472" y="3541293"/>
            <a:ext cx="1271471" cy="363349"/>
            <a:chOff x="6507038" y="462977"/>
            <a:chExt cx="2430800" cy="471379"/>
          </a:xfrm>
        </p:grpSpPr>
        <p:grpSp>
          <p:nvGrpSpPr>
            <p:cNvPr id="62" name="组合 61"/>
            <p:cNvGrpSpPr/>
            <p:nvPr/>
          </p:nvGrpSpPr>
          <p:grpSpPr>
            <a:xfrm flipV="1">
              <a:off x="6507038" y="462977"/>
              <a:ext cx="1917435" cy="471379"/>
              <a:chOff x="810775" y="1533962"/>
              <a:chExt cx="7782374" cy="1913206"/>
            </a:xfrm>
          </p:grpSpPr>
          <p:sp>
            <p:nvSpPr>
              <p:cNvPr id="64" name="圆角矩形 63"/>
              <p:cNvSpPr/>
              <p:nvPr/>
            </p:nvSpPr>
            <p:spPr>
              <a:xfrm>
                <a:off x="2848247"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圆角矩形 64"/>
              <p:cNvSpPr/>
              <p:nvPr/>
            </p:nvSpPr>
            <p:spPr>
              <a:xfrm>
                <a:off x="810775"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圆角矩形 65"/>
              <p:cNvSpPr/>
              <p:nvPr/>
            </p:nvSpPr>
            <p:spPr>
              <a:xfrm>
                <a:off x="6848755"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圆角矩形 66"/>
              <p:cNvSpPr/>
              <p:nvPr/>
            </p:nvSpPr>
            <p:spPr>
              <a:xfrm>
                <a:off x="4811283"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3" name="圆角矩形 62"/>
            <p:cNvSpPr/>
            <p:nvPr/>
          </p:nvSpPr>
          <p:spPr>
            <a:xfrm flipV="1">
              <a:off x="8508051" y="462977"/>
              <a:ext cx="429787" cy="471379"/>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Freeform 96"/>
          <p:cNvSpPr>
            <a:spLocks/>
          </p:cNvSpPr>
          <p:nvPr/>
        </p:nvSpPr>
        <p:spPr bwMode="auto">
          <a:xfrm>
            <a:off x="10775192" y="3394758"/>
            <a:ext cx="742823" cy="716604"/>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36" tIns="45719" rIns="91436" bIns="45719" numCol="1" anchor="t" anchorCtr="0" compatLnSpc="1">
            <a:prstTxWarp prst="textNoShape">
              <a:avLst/>
            </a:prstTxWarp>
          </a:bodyPr>
          <a:lstStyle/>
          <a:p>
            <a:endParaRPr lang="zh-CN" altLang="en-US">
              <a:solidFill>
                <a:srgbClr val="AD1C21"/>
              </a:solidFill>
            </a:endParaRPr>
          </a:p>
        </p:txBody>
      </p:sp>
      <p:pic>
        <p:nvPicPr>
          <p:cNvPr id="22" name="图片 21"/>
          <p:cNvPicPr>
            <a:picLocks noChangeAspect="1"/>
          </p:cNvPicPr>
          <p:nvPr/>
        </p:nvPicPr>
        <p:blipFill>
          <a:blip r:embed="rId3"/>
          <a:stretch>
            <a:fillRect/>
          </a:stretch>
        </p:blipFill>
        <p:spPr>
          <a:xfrm>
            <a:off x="1841351" y="5078234"/>
            <a:ext cx="7863711" cy="1666172"/>
          </a:xfrm>
          <a:prstGeom prst="rect">
            <a:avLst/>
          </a:prstGeom>
        </p:spPr>
      </p:pic>
      <p:sp>
        <p:nvSpPr>
          <p:cNvPr id="2" name="矩形 1"/>
          <p:cNvSpPr/>
          <p:nvPr/>
        </p:nvSpPr>
        <p:spPr>
          <a:xfrm>
            <a:off x="3640100" y="2380711"/>
            <a:ext cx="4981502" cy="707886"/>
          </a:xfrm>
          <a:prstGeom prst="rect">
            <a:avLst/>
          </a:prstGeom>
        </p:spPr>
        <p:txBody>
          <a:bodyPr wrap="square">
            <a:spAutoFit/>
          </a:bodyPr>
          <a:lstStyle/>
          <a:p>
            <a:pPr algn="ctr"/>
            <a:r>
              <a:rPr lang="zh-CN" altLang="en-US" sz="20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rPr>
              <a:t>北京师范大学复杂系统优秀大学生夏令营</a:t>
            </a:r>
            <a:r>
              <a:rPr lang="en-US" altLang="zh-CN" sz="20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rPr>
              <a:t>2019. 7. 13 Beijing</a:t>
            </a:r>
            <a:endParaRPr lang="zh-CN" altLang="en-US" sz="20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endParaRPr>
          </a:p>
        </p:txBody>
      </p:sp>
      <p:sp>
        <p:nvSpPr>
          <p:cNvPr id="19" name="Text Box 1"/>
          <p:cNvSpPr txBox="1">
            <a:spLocks noChangeArrowheads="1"/>
          </p:cNvSpPr>
          <p:nvPr/>
        </p:nvSpPr>
        <p:spPr bwMode="auto">
          <a:xfrm>
            <a:off x="2279576" y="324318"/>
            <a:ext cx="7702550" cy="216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eaLnBrk="1" hangingPunct="1">
              <a:buClrTx/>
              <a:buSzTx/>
              <a:buFontTx/>
              <a:buNone/>
            </a:pPr>
            <a:r>
              <a:rPr lang="en-US" altLang="zh-CN" sz="44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rPr>
              <a:t>School of Systems Science</a:t>
            </a:r>
          </a:p>
          <a:p>
            <a:pPr eaLnBrk="1" hangingPunct="1">
              <a:buClrTx/>
              <a:buSzTx/>
              <a:buFontTx/>
              <a:buNone/>
            </a:pPr>
            <a:r>
              <a:rPr lang="en-US" altLang="zh-CN" sz="44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rPr>
              <a:t>Beijing Normal University</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518" y="4978969"/>
            <a:ext cx="1864702" cy="1864702"/>
          </a:xfrm>
          <a:prstGeom prst="rect">
            <a:avLst/>
          </a:prstGeom>
        </p:spPr>
      </p:pic>
      <p:sp>
        <p:nvSpPr>
          <p:cNvPr id="4" name="矩形 3"/>
          <p:cNvSpPr/>
          <p:nvPr/>
        </p:nvSpPr>
        <p:spPr>
          <a:xfrm>
            <a:off x="7968208" y="4509120"/>
            <a:ext cx="4630105" cy="461665"/>
          </a:xfrm>
          <a:prstGeom prst="rect">
            <a:avLst/>
          </a:prstGeom>
        </p:spPr>
        <p:txBody>
          <a:bodyPr wrap="square">
            <a:spAutoFit/>
          </a:bodyPr>
          <a:lstStyle/>
          <a:p>
            <a:r>
              <a:rPr lang="zh-CN" altLang="en-US" sz="2400" b="1" dirty="0">
                <a:solidFill>
                  <a:schemeClr val="tx1"/>
                </a:solidFill>
                <a:effectLst>
                  <a:glow rad="63500">
                    <a:schemeClr val="accent6">
                      <a:satMod val="175000"/>
                      <a:alpha val="40000"/>
                    </a:schemeClr>
                  </a:glow>
                </a:effectLst>
                <a:latin typeface="Microsoft YaHei UI" panose="020B0503020204020204" pitchFamily="34" charset="-122"/>
                <a:ea typeface="Microsoft YaHei UI" panose="020B0503020204020204" pitchFamily="34" charset="-122"/>
                <a:cs typeface="Arial Unicode MS" panose="020B0604020202020204" pitchFamily="34" charset="-122"/>
              </a:rPr>
              <a:t>直播 </a:t>
            </a:r>
            <a:r>
              <a:rPr lang="zh-CN" altLang="en-US" dirty="0">
                <a:solidFill>
                  <a:srgbClr val="FF0000"/>
                </a:solidFill>
              </a:rPr>
              <a:t>https://live.bilibili.com/8091531</a:t>
            </a:r>
          </a:p>
        </p:txBody>
      </p:sp>
      <p:sp>
        <p:nvSpPr>
          <p:cNvPr id="26" name="文本框 25"/>
          <p:cNvSpPr txBox="1"/>
          <p:nvPr/>
        </p:nvSpPr>
        <p:spPr>
          <a:xfrm>
            <a:off x="4021454" y="3318272"/>
            <a:ext cx="7049426" cy="992577"/>
          </a:xfrm>
          <a:prstGeom prst="rect">
            <a:avLst/>
          </a:prstGeom>
          <a:noFill/>
        </p:spPr>
        <p:txBody>
          <a:bodyPr wrap="square" lIns="68577" tIns="34289" rIns="68577" bIns="34289"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韩战钢</a:t>
            </a:r>
            <a:endParaRPr lang="en-US" altLang="zh-CN" sz="2000" dirty="0">
              <a:solidFill>
                <a:schemeClr val="bg1"/>
              </a:solidFill>
              <a:latin typeface="微软雅黑" panose="020B0503020204020204" pitchFamily="34" charset="-122"/>
              <a:ea typeface="微软雅黑" panose="020B0503020204020204" pitchFamily="34" charset="-122"/>
            </a:endParaRPr>
          </a:p>
          <a:p>
            <a:r>
              <a:rPr lang="en-US" altLang="zh-CN" sz="2000" dirty="0">
                <a:solidFill>
                  <a:schemeClr val="bg1"/>
                </a:solidFill>
                <a:latin typeface="微软雅黑" panose="020B0503020204020204" pitchFamily="34" charset="-122"/>
                <a:ea typeface="微软雅黑" panose="020B0503020204020204" pitchFamily="34" charset="-122"/>
              </a:rPr>
              <a:t>zhan@bnu.edu.cn</a:t>
            </a:r>
          </a:p>
          <a:p>
            <a:r>
              <a:rPr lang="zh-CN" altLang="en-US" sz="2000" dirty="0">
                <a:solidFill>
                  <a:schemeClr val="bg1"/>
                </a:solidFill>
                <a:latin typeface="微软雅黑" panose="020B0503020204020204" pitchFamily="34" charset="-122"/>
                <a:ea typeface="微软雅黑" panose="020B0503020204020204" pitchFamily="34" charset="-122"/>
              </a:rPr>
              <a:t>北京师范大学系统科学学院</a:t>
            </a:r>
            <a:endParaRPr lang="zh-CN" altLang="en-US" sz="2000" dirty="0">
              <a:solidFill>
                <a:schemeClr val="bg1"/>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93" y="2732894"/>
            <a:ext cx="2144268" cy="2064258"/>
          </a:xfrm>
          <a:prstGeom prst="rect">
            <a:avLst/>
          </a:prstGeom>
        </p:spPr>
      </p:pic>
    </p:spTree>
    <p:extLst>
      <p:ext uri="{BB962C8B-B14F-4D97-AF65-F5344CB8AC3E}">
        <p14:creationId xmlns:p14="http://schemas.microsoft.com/office/powerpoint/2010/main" val="3061934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271464" y="1484784"/>
            <a:ext cx="9289478" cy="295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lnSpc>
                <a:spcPct val="150000"/>
              </a:lnSpc>
              <a:spcBef>
                <a:spcPts val="450"/>
              </a:spcBef>
              <a:buFont typeface="Arial" panose="020B0604020202020204" pitchFamily="34" charset="0"/>
              <a:buChar char="•"/>
            </a:pPr>
            <a:r>
              <a:rPr lang="en-US" altLang="zh-CN" sz="2800" dirty="0">
                <a:solidFill>
                  <a:srgbClr val="000000"/>
                </a:solidFill>
                <a:latin typeface="Times New Roman" panose="02020603050405020304" pitchFamily="18" charset="0"/>
              </a:rPr>
              <a:t> F</a:t>
            </a:r>
            <a:r>
              <a:rPr lang="en-GB" altLang="zh-CN" sz="2800" dirty="0" err="1">
                <a:solidFill>
                  <a:srgbClr val="262626"/>
                </a:solidFill>
                <a:latin typeface="Times New Roman" panose="02020603050405020304" pitchFamily="18" charset="0"/>
              </a:rPr>
              <a:t>inancial</a:t>
            </a:r>
            <a:r>
              <a:rPr lang="en-GB" altLang="zh-CN" sz="2800" dirty="0">
                <a:solidFill>
                  <a:srgbClr val="262626"/>
                </a:solidFill>
                <a:latin typeface="Times New Roman" panose="02020603050405020304" pitchFamily="18" charset="0"/>
              </a:rPr>
              <a:t> market dynamics</a:t>
            </a:r>
            <a:endParaRPr lang="en-US" altLang="zh-CN" sz="2800" dirty="0">
              <a:solidFill>
                <a:srgbClr val="262626"/>
              </a:solidFill>
              <a:latin typeface="Times New Roman" panose="02020603050405020304" pitchFamily="18" charset="0"/>
            </a:endParaRPr>
          </a:p>
          <a:p>
            <a:pPr algn="l" eaLnBrk="1" hangingPunct="1">
              <a:lnSpc>
                <a:spcPct val="150000"/>
              </a:lnSpc>
              <a:spcBef>
                <a:spcPts val="450"/>
              </a:spcBef>
              <a:buClr>
                <a:srgbClr val="262626"/>
              </a:buClr>
              <a:buFont typeface="Arial" panose="020B0604020202020204" pitchFamily="34" charset="0"/>
              <a:buChar char="•"/>
            </a:pPr>
            <a:r>
              <a:rPr lang="en-US" altLang="zh-CN" sz="2800" dirty="0">
                <a:solidFill>
                  <a:srgbClr val="262626"/>
                </a:solidFill>
                <a:latin typeface="Times New Roman" panose="02020603050405020304" pitchFamily="18" charset="0"/>
              </a:rPr>
              <a:t> Educational economics systems analysis</a:t>
            </a:r>
          </a:p>
          <a:p>
            <a:pPr algn="l" eaLnBrk="1" hangingPunct="1">
              <a:lnSpc>
                <a:spcPct val="150000"/>
              </a:lnSpc>
              <a:spcBef>
                <a:spcPts val="450"/>
              </a:spcBef>
              <a:buClr>
                <a:srgbClr val="262626"/>
              </a:buClr>
              <a:buFont typeface="Arial" panose="020B0604020202020204" pitchFamily="34" charset="0"/>
              <a:buChar char="•"/>
            </a:pPr>
            <a:r>
              <a:rPr lang="en-US" altLang="zh-CN" sz="2800" dirty="0">
                <a:solidFill>
                  <a:srgbClr val="262626"/>
                </a:solidFill>
                <a:latin typeface="Times New Roman" panose="02020603050405020304" pitchFamily="18" charset="0"/>
              </a:rPr>
              <a:t> </a:t>
            </a:r>
            <a:r>
              <a:rPr lang="en-GB" altLang="zh-CN" sz="2800" dirty="0">
                <a:solidFill>
                  <a:srgbClr val="262626"/>
                </a:solidFill>
                <a:latin typeface="Times New Roman" panose="02020603050405020304" pitchFamily="18" charset="0"/>
              </a:rPr>
              <a:t>Micro-level mechanism regulates </a:t>
            </a:r>
            <a:r>
              <a:rPr lang="en-US" altLang="zh-CN" sz="2800" dirty="0">
                <a:solidFill>
                  <a:srgbClr val="262626"/>
                </a:solidFill>
                <a:latin typeface="Times New Roman" panose="02020603050405020304" pitchFamily="18" charset="0"/>
              </a:rPr>
              <a:t>macro-level economy</a:t>
            </a:r>
          </a:p>
          <a:p>
            <a:pPr algn="l" eaLnBrk="1" hangingPunct="1">
              <a:lnSpc>
                <a:spcPct val="150000"/>
              </a:lnSpc>
              <a:spcBef>
                <a:spcPts val="450"/>
              </a:spcBef>
              <a:buClr>
                <a:srgbClr val="262626"/>
              </a:buClr>
              <a:buFont typeface="Arial" panose="020B0604020202020204" pitchFamily="34" charset="0"/>
              <a:buChar char="•"/>
            </a:pPr>
            <a:r>
              <a:rPr lang="en-US" altLang="zh-CN" sz="2800" dirty="0">
                <a:solidFill>
                  <a:srgbClr val="262626"/>
                </a:solidFill>
                <a:latin typeface="Times New Roman" panose="02020603050405020304" pitchFamily="18" charset="0"/>
              </a:rPr>
              <a:t> The game theory and </a:t>
            </a:r>
            <a:r>
              <a:rPr lang="en-GB" altLang="zh-CN" sz="2800" dirty="0">
                <a:solidFill>
                  <a:srgbClr val="262626"/>
                </a:solidFill>
                <a:latin typeface="Times New Roman" panose="02020603050405020304" pitchFamily="18" charset="0"/>
              </a:rPr>
              <a:t>mechanism design</a:t>
            </a: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778597"/>
            <a:ext cx="3455987" cy="221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p:cNvSpPr txBox="1">
            <a:spLocks noChangeArrowheads="1"/>
          </p:cNvSpPr>
          <p:nvPr/>
        </p:nvSpPr>
        <p:spPr bwMode="auto">
          <a:xfrm>
            <a:off x="623392" y="908720"/>
            <a:ext cx="853281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endParaRPr lang="en-GB" altLang="zh-CN" sz="4000" b="1" dirty="0">
              <a:solidFill>
                <a:schemeClr val="tx1"/>
              </a:solidFill>
              <a:ea typeface="隶书" panose="02010509060101010101" pitchFamily="49" charset="-122"/>
            </a:endParaRPr>
          </a:p>
        </p:txBody>
      </p:sp>
      <p:sp>
        <p:nvSpPr>
          <p:cNvPr id="6" name="Text Box 1"/>
          <p:cNvSpPr txBox="1">
            <a:spLocks noChangeArrowheads="1"/>
          </p:cNvSpPr>
          <p:nvPr/>
        </p:nvSpPr>
        <p:spPr bwMode="auto">
          <a:xfrm>
            <a:off x="660860" y="542529"/>
            <a:ext cx="853281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r>
              <a:rPr lang="en-GB" altLang="zh-CN" sz="4000" b="1" dirty="0">
                <a:solidFill>
                  <a:schemeClr val="tx1"/>
                </a:solidFill>
                <a:ea typeface="隶书" panose="02010509060101010101" pitchFamily="49" charset="-122"/>
              </a:rPr>
              <a:t>Social Economic System Analysis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2895092"/>
            <a:ext cx="4254528" cy="3176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2"/>
          <p:cNvSpPr txBox="1">
            <a:spLocks noChangeArrowheads="1"/>
          </p:cNvSpPr>
          <p:nvPr/>
        </p:nvSpPr>
        <p:spPr bwMode="auto">
          <a:xfrm>
            <a:off x="1343472" y="1700808"/>
            <a:ext cx="9145016"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Economic</a:t>
            </a:r>
            <a:r>
              <a:rPr lang="en-US" altLang="zh-CN" sz="2800" dirty="0">
                <a:solidFill>
                  <a:srgbClr val="262626"/>
                </a:solidFill>
                <a:latin typeface="Times New Roman" panose="02020603050405020304" pitchFamily="18" charset="0"/>
              </a:rPr>
              <a:t>, </a:t>
            </a:r>
            <a:r>
              <a:rPr lang="en-GB" altLang="zh-CN" sz="2800" dirty="0">
                <a:solidFill>
                  <a:srgbClr val="262626"/>
                </a:solidFill>
                <a:latin typeface="Times New Roman" panose="02020603050405020304" pitchFamily="18" charset="0"/>
              </a:rPr>
              <a:t>ecological</a:t>
            </a:r>
            <a:r>
              <a:rPr lang="en-US" altLang="zh-CN" sz="2800" dirty="0">
                <a:solidFill>
                  <a:srgbClr val="262626"/>
                </a:solidFill>
                <a:latin typeface="Times New Roman" panose="02020603050405020304" pitchFamily="18" charset="0"/>
              </a:rPr>
              <a:t>, </a:t>
            </a:r>
            <a:r>
              <a:rPr lang="en-GB" altLang="zh-CN" sz="2800" dirty="0">
                <a:solidFill>
                  <a:srgbClr val="262626"/>
                </a:solidFill>
                <a:latin typeface="Times New Roman" panose="02020603050405020304" pitchFamily="18" charset="0"/>
              </a:rPr>
              <a:t>environmental coupling evolution</a:t>
            </a: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Learning memory</a:t>
            </a: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Computational neuroscience dynamics</a:t>
            </a:r>
          </a:p>
        </p:txBody>
      </p:sp>
      <p:sp>
        <p:nvSpPr>
          <p:cNvPr id="6" name="Text Box 1"/>
          <p:cNvSpPr txBox="1">
            <a:spLocks noChangeArrowheads="1"/>
          </p:cNvSpPr>
          <p:nvPr/>
        </p:nvSpPr>
        <p:spPr bwMode="auto">
          <a:xfrm>
            <a:off x="660860" y="542529"/>
            <a:ext cx="982762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r>
              <a:rPr lang="en-GB" altLang="zh-CN" sz="4000" b="1" dirty="0">
                <a:solidFill>
                  <a:schemeClr val="tx1"/>
                </a:solidFill>
                <a:ea typeface="隶书" panose="02010509060101010101" pitchFamily="49" charset="-122"/>
              </a:rPr>
              <a:t>Biology and Ecology Complex Systems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2924944"/>
            <a:ext cx="3420567" cy="34205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2"/>
          <p:cNvSpPr txBox="1">
            <a:spLocks noChangeArrowheads="1"/>
          </p:cNvSpPr>
          <p:nvPr/>
        </p:nvSpPr>
        <p:spPr bwMode="auto">
          <a:xfrm>
            <a:off x="1487488" y="1772816"/>
            <a:ext cx="8496944"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The micro-level mechanism of collective behaviour</a:t>
            </a: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Complex adaptive systems</a:t>
            </a: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rgbClr val="262626"/>
                </a:solidFill>
                <a:latin typeface="Times New Roman" panose="02020603050405020304" pitchFamily="18" charset="0"/>
              </a:rPr>
              <a:t>Evolutionary algorithms</a:t>
            </a:r>
          </a:p>
        </p:txBody>
      </p:sp>
      <p:sp>
        <p:nvSpPr>
          <p:cNvPr id="5" name="Text Box 1"/>
          <p:cNvSpPr txBox="1">
            <a:spLocks noChangeArrowheads="1"/>
          </p:cNvSpPr>
          <p:nvPr/>
        </p:nvSpPr>
        <p:spPr bwMode="auto">
          <a:xfrm>
            <a:off x="660860" y="542529"/>
            <a:ext cx="11843852" cy="7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spcBef>
                <a:spcPts val="600"/>
              </a:spcBef>
            </a:pPr>
            <a:r>
              <a:rPr lang="en-GB" altLang="zh-CN" sz="3600" b="1" dirty="0">
                <a:solidFill>
                  <a:schemeClr val="tx1"/>
                </a:solidFill>
                <a:ea typeface="隶书" panose="02010509060101010101" pitchFamily="49" charset="-122"/>
              </a:rPr>
              <a:t>Multi-agent Systems and Evolutionary Algorithms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8112224" y="404664"/>
            <a:ext cx="3312740" cy="3497858"/>
            <a:chOff x="2653" y="572"/>
            <a:chExt cx="3219" cy="3746"/>
          </a:xfrm>
        </p:grpSpPr>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 y="572"/>
              <a:ext cx="3219" cy="37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4"/>
            <p:cNvSpPr txBox="1">
              <a:spLocks noChangeArrowheads="1"/>
            </p:cNvSpPr>
            <p:nvPr/>
          </p:nvSpPr>
          <p:spPr bwMode="auto">
            <a:xfrm>
              <a:off x="2653" y="572"/>
              <a:ext cx="3219" cy="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r>
                <a:rPr lang="zh-CN" altLang="en-US">
                  <a:solidFill>
                    <a:schemeClr val="tx1"/>
                  </a:solidFill>
                </a:rPr>
                <a:t>	</a:t>
              </a:r>
            </a:p>
          </p:txBody>
        </p:sp>
      </p:grpSp>
      <p:sp>
        <p:nvSpPr>
          <p:cNvPr id="22531" name="Text Box 1"/>
          <p:cNvSpPr txBox="1">
            <a:spLocks noChangeArrowheads="1"/>
          </p:cNvSpPr>
          <p:nvPr/>
        </p:nvSpPr>
        <p:spPr bwMode="auto">
          <a:xfrm>
            <a:off x="1271464" y="116632"/>
            <a:ext cx="6769100"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spcBef>
                <a:spcPts val="600"/>
              </a:spcBef>
            </a:pPr>
            <a:endParaRPr lang="en-GB" altLang="zh-CN" sz="4000" b="1" dirty="0">
              <a:solidFill>
                <a:schemeClr val="tx1"/>
              </a:solidFill>
              <a:ea typeface="隶书" panose="02010509060101010101" pitchFamily="49" charset="-122"/>
            </a:endParaRPr>
          </a:p>
        </p:txBody>
      </p:sp>
      <p:sp>
        <p:nvSpPr>
          <p:cNvPr id="22532" name="Rectangle 5"/>
          <p:cNvSpPr>
            <a:spLocks noChangeArrowheads="1"/>
          </p:cNvSpPr>
          <p:nvPr/>
        </p:nvSpPr>
        <p:spPr bwMode="auto">
          <a:xfrm>
            <a:off x="1199456" y="1988840"/>
            <a:ext cx="7920880" cy="3528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lnSpc>
                <a:spcPct val="150000"/>
              </a:lnSpc>
              <a:spcBef>
                <a:spcPts val="450"/>
              </a:spcBef>
              <a:buClr>
                <a:srgbClr val="262626"/>
              </a:buClr>
              <a:buFont typeface="Arial" panose="020B0604020202020204" pitchFamily="34" charset="0"/>
              <a:buChar char="•"/>
            </a:pPr>
            <a:r>
              <a:rPr lang="en-US" altLang="zh-CN" sz="2800" dirty="0">
                <a:solidFill>
                  <a:schemeClr val="tx1"/>
                </a:solidFill>
                <a:latin typeface="Times New Roman" panose="02020603050405020304" pitchFamily="18" charset="0"/>
              </a:rPr>
              <a:t>Swarm (Collective) Intelligence</a:t>
            </a:r>
            <a:endParaRPr lang="en-GB" altLang="zh-CN" sz="2800" dirty="0">
              <a:solidFill>
                <a:schemeClr val="tx1"/>
              </a:solidFill>
              <a:latin typeface="Times New Roman" panose="02020603050405020304" pitchFamily="18" charset="0"/>
            </a:endParaRP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chemeClr val="tx1"/>
                </a:solidFill>
                <a:latin typeface="Times New Roman" panose="02020603050405020304" pitchFamily="18" charset="0"/>
              </a:rPr>
              <a:t>Computational </a:t>
            </a:r>
            <a:r>
              <a:rPr lang="en-US" altLang="zh-CN" sz="2800" dirty="0">
                <a:solidFill>
                  <a:schemeClr val="tx1"/>
                </a:solidFill>
                <a:latin typeface="Times New Roman" panose="02020603050405020304" pitchFamily="18" charset="0"/>
              </a:rPr>
              <a:t>Intelligence</a:t>
            </a: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chemeClr val="tx1"/>
                </a:solidFill>
                <a:latin typeface="Times New Roman" panose="02020603050405020304" pitchFamily="18" charset="0"/>
              </a:rPr>
              <a:t>Pattern recognition</a:t>
            </a:r>
            <a:endParaRPr lang="en-US" altLang="zh-CN" sz="2800" dirty="0">
              <a:solidFill>
                <a:schemeClr val="tx1"/>
              </a:solidFill>
              <a:latin typeface="Times New Roman" panose="02020603050405020304" pitchFamily="18" charset="0"/>
            </a:endParaRPr>
          </a:p>
          <a:p>
            <a:pPr algn="l" eaLnBrk="1" hangingPunct="1">
              <a:lnSpc>
                <a:spcPct val="150000"/>
              </a:lnSpc>
              <a:spcBef>
                <a:spcPts val="450"/>
              </a:spcBef>
              <a:buClr>
                <a:srgbClr val="262626"/>
              </a:buClr>
              <a:buFont typeface="Arial" panose="020B0604020202020204" pitchFamily="34" charset="0"/>
              <a:buChar char="•"/>
            </a:pPr>
            <a:r>
              <a:rPr lang="en-GB" altLang="zh-CN" sz="2800" dirty="0">
                <a:solidFill>
                  <a:schemeClr val="tx1"/>
                </a:solidFill>
                <a:latin typeface="Times New Roman" panose="02020603050405020304" pitchFamily="18" charset="0"/>
              </a:rPr>
              <a:t>Visualization of Big Data in Complex Systems</a:t>
            </a:r>
          </a:p>
        </p:txBody>
      </p:sp>
      <p:sp>
        <p:nvSpPr>
          <p:cNvPr id="7" name="Text Box 1"/>
          <p:cNvSpPr txBox="1">
            <a:spLocks noChangeArrowheads="1"/>
          </p:cNvSpPr>
          <p:nvPr/>
        </p:nvSpPr>
        <p:spPr bwMode="auto">
          <a:xfrm>
            <a:off x="660860" y="542529"/>
            <a:ext cx="982762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eaLnBrk="1" hangingPunct="1">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b="1">
                <a:solidFill>
                  <a:schemeClr val="tx1"/>
                </a:solidFill>
                <a:ea typeface="隶书" panose="02010509060101010101" pitchFamily="49"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lvl9pPr>
          </a:lstStyle>
          <a:p>
            <a:r>
              <a:rPr lang="en-GB" altLang="zh-CN" dirty="0"/>
              <a:t>A</a:t>
            </a:r>
            <a:r>
              <a:rPr lang="en-US" altLang="zh-CN" dirty="0"/>
              <a:t>rtificial Intelligence</a:t>
            </a:r>
            <a:endParaRPr lang="en-GB" altLang="zh-CN"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767408" y="476672"/>
            <a:ext cx="853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buClrTx/>
              <a:buSzTx/>
              <a:buFontTx/>
              <a:buNone/>
            </a:pPr>
            <a:r>
              <a:rPr lang="en-GB" altLang="zh-CN" sz="4000" b="1" dirty="0">
                <a:solidFill>
                  <a:schemeClr val="tx1"/>
                </a:solidFill>
                <a:ea typeface="隶书" panose="02010509060101010101" pitchFamily="49" charset="-122"/>
              </a:rPr>
              <a:t>International Partnership</a:t>
            </a:r>
          </a:p>
        </p:txBody>
      </p:sp>
      <p:graphicFrame>
        <p:nvGraphicFramePr>
          <p:cNvPr id="2" name="图示 1"/>
          <p:cNvGraphicFramePr/>
          <p:nvPr>
            <p:extLst>
              <p:ext uri="{D42A27DB-BD31-4B8C-83A1-F6EECF244321}">
                <p14:modId xmlns:p14="http://schemas.microsoft.com/office/powerpoint/2010/main" val="4314403"/>
              </p:ext>
            </p:extLst>
          </p:nvPr>
        </p:nvGraphicFramePr>
        <p:xfrm>
          <a:off x="799953" y="1628800"/>
          <a:ext cx="4647975"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图示 3"/>
          <p:cNvGraphicFramePr/>
          <p:nvPr>
            <p:extLst>
              <p:ext uri="{D42A27DB-BD31-4B8C-83A1-F6EECF244321}">
                <p14:modId xmlns:p14="http://schemas.microsoft.com/office/powerpoint/2010/main" val="451235059"/>
              </p:ext>
            </p:extLst>
          </p:nvPr>
        </p:nvGraphicFramePr>
        <p:xfrm>
          <a:off x="5951984" y="1531019"/>
          <a:ext cx="5976664" cy="4876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199456" y="2348880"/>
            <a:ext cx="11377264"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buClrTx/>
              <a:buSzTx/>
              <a:buFontTx/>
              <a:buNone/>
            </a:pPr>
            <a:r>
              <a:rPr lang="en-US" altLang="zh-CN" sz="4400" b="1" dirty="0">
                <a:solidFill>
                  <a:schemeClr val="tx1"/>
                </a:solidFill>
              </a:rPr>
              <a:t>Highlights in </a:t>
            </a:r>
          </a:p>
          <a:p>
            <a:pPr algn="l" eaLnBrk="1" hangingPunct="1">
              <a:buClrTx/>
              <a:buSzTx/>
              <a:buFontTx/>
              <a:buNone/>
            </a:pPr>
            <a:r>
              <a:rPr lang="en-US" altLang="zh-CN" sz="4400" b="1" dirty="0">
                <a:solidFill>
                  <a:schemeClr val="tx1"/>
                </a:solidFill>
              </a:rPr>
              <a:t>Recent </a:t>
            </a:r>
            <a:r>
              <a:rPr lang="en-GB" altLang="zh-CN" sz="4400" b="1" dirty="0">
                <a:solidFill>
                  <a:schemeClr val="tx1"/>
                </a:solidFill>
              </a:rPr>
              <a:t>Research Progress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3352" y="332656"/>
            <a:ext cx="7292127" cy="475252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208" y="260648"/>
            <a:ext cx="3901440" cy="311505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191" y="3501008"/>
            <a:ext cx="4024473" cy="2952328"/>
          </a:xfrm>
          <a:prstGeom prst="rect">
            <a:avLst/>
          </a:prstGeom>
        </p:spPr>
      </p:pic>
      <p:sp>
        <p:nvSpPr>
          <p:cNvPr id="6" name="矩形 5"/>
          <p:cNvSpPr/>
          <p:nvPr/>
        </p:nvSpPr>
        <p:spPr>
          <a:xfrm>
            <a:off x="623392" y="5373216"/>
            <a:ext cx="6096000" cy="923330"/>
          </a:xfrm>
          <a:prstGeom prst="rect">
            <a:avLst/>
          </a:prstGeom>
        </p:spPr>
        <p:txBody>
          <a:bodyPr>
            <a:spAutoFit/>
          </a:bodyPr>
          <a:lstStyle/>
          <a:p>
            <a:pPr lvl="0">
              <a:spcBef>
                <a:spcPct val="30000"/>
              </a:spcBef>
              <a:buClr>
                <a:srgbClr val="000000"/>
              </a:buClr>
              <a:buSzPct val="100000"/>
              <a:defRPr/>
            </a:pPr>
            <a:r>
              <a:rPr lang="zh-CN" altLang="en-US" dirty="0">
                <a:solidFill>
                  <a:schemeClr val="tx1"/>
                </a:solidFill>
                <a:latin typeface="+mn-ea"/>
                <a:ea typeface="+mn-ea"/>
              </a:rPr>
              <a:t>陈晓松教授及其团队于</a:t>
            </a:r>
            <a:r>
              <a:rPr lang="en-US" altLang="zh-CN" dirty="0">
                <a:solidFill>
                  <a:schemeClr val="tx1"/>
                </a:solidFill>
                <a:latin typeface="+mn-ea"/>
                <a:ea typeface="+mn-ea"/>
              </a:rPr>
              <a:t>2018</a:t>
            </a:r>
            <a:r>
              <a:rPr lang="zh-CN" altLang="en-US" dirty="0">
                <a:solidFill>
                  <a:schemeClr val="tx1"/>
                </a:solidFill>
                <a:latin typeface="+mn-ea"/>
                <a:ea typeface="+mn-ea"/>
              </a:rPr>
              <a:t>年</a:t>
            </a:r>
            <a:r>
              <a:rPr lang="en-US" altLang="zh-CN" dirty="0">
                <a:solidFill>
                  <a:schemeClr val="tx1"/>
                </a:solidFill>
                <a:latin typeface="+mn-ea"/>
                <a:ea typeface="+mn-ea"/>
              </a:rPr>
              <a:t>6</a:t>
            </a:r>
            <a:r>
              <a:rPr lang="zh-CN" altLang="en-US" dirty="0">
                <a:solidFill>
                  <a:schemeClr val="tx1"/>
                </a:solidFill>
                <a:latin typeface="+mn-ea"/>
                <a:ea typeface="+mn-ea"/>
              </a:rPr>
              <a:t>月在期刊</a:t>
            </a:r>
            <a:r>
              <a:rPr lang="en-US" altLang="zh-CN" dirty="0">
                <a:solidFill>
                  <a:schemeClr val="tx1"/>
                </a:solidFill>
                <a:latin typeface="+mn-ea"/>
                <a:ea typeface="+mn-ea"/>
              </a:rPr>
              <a:t>《PNAS》</a:t>
            </a:r>
            <a:r>
              <a:rPr lang="zh-CN" altLang="en-US" dirty="0">
                <a:solidFill>
                  <a:schemeClr val="tx1"/>
                </a:solidFill>
                <a:latin typeface="+mn-ea"/>
                <a:ea typeface="+mn-ea"/>
              </a:rPr>
              <a:t>上发表了文章，所做工作研究了关于社团结构对于网络弹性即系统恢复能力的重要影响。</a:t>
            </a:r>
          </a:p>
        </p:txBody>
      </p:sp>
    </p:spTree>
    <p:extLst>
      <p:ext uri="{BB962C8B-B14F-4D97-AF65-F5344CB8AC3E}">
        <p14:creationId xmlns:p14="http://schemas.microsoft.com/office/powerpoint/2010/main" val="2085210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728700"/>
            <a:ext cx="6947045" cy="266429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04" y="260648"/>
            <a:ext cx="5112568" cy="18002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04" y="2478400"/>
            <a:ext cx="4762500" cy="17907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2104" y="4772351"/>
            <a:ext cx="4762500" cy="1819275"/>
          </a:xfrm>
          <a:prstGeom prst="rect">
            <a:avLst/>
          </a:prstGeom>
        </p:spPr>
      </p:pic>
      <p:sp>
        <p:nvSpPr>
          <p:cNvPr id="9" name="矩形 8"/>
          <p:cNvSpPr/>
          <p:nvPr/>
        </p:nvSpPr>
        <p:spPr>
          <a:xfrm>
            <a:off x="263352" y="4149080"/>
            <a:ext cx="6408712" cy="923330"/>
          </a:xfrm>
          <a:prstGeom prst="rect">
            <a:avLst/>
          </a:prstGeom>
        </p:spPr>
        <p:txBody>
          <a:bodyPr wrap="square">
            <a:spAutoFit/>
          </a:bodyPr>
          <a:lstStyle/>
          <a:p>
            <a:pPr lvl="0">
              <a:spcBef>
                <a:spcPct val="30000"/>
              </a:spcBef>
              <a:buClr>
                <a:srgbClr val="000000"/>
              </a:buClr>
              <a:buSzPct val="100000"/>
              <a:defRPr/>
            </a:pPr>
            <a:r>
              <a:rPr lang="zh-CN" altLang="en-US" dirty="0">
                <a:solidFill>
                  <a:schemeClr val="tx1"/>
                </a:solidFill>
                <a:latin typeface="+mn-ea"/>
                <a:ea typeface="+mn-ea"/>
              </a:rPr>
              <a:t>陈晓松教授及其团队于</a:t>
            </a:r>
            <a:r>
              <a:rPr lang="en-US" altLang="zh-CN" dirty="0">
                <a:solidFill>
                  <a:schemeClr val="tx1"/>
                </a:solidFill>
                <a:latin typeface="+mn-ea"/>
                <a:ea typeface="+mn-ea"/>
              </a:rPr>
              <a:t>2017</a:t>
            </a:r>
            <a:r>
              <a:rPr lang="zh-CN" altLang="en-US" dirty="0">
                <a:solidFill>
                  <a:schemeClr val="tx1"/>
                </a:solidFill>
                <a:latin typeface="+mn-ea"/>
                <a:ea typeface="+mn-ea"/>
              </a:rPr>
              <a:t>年</a:t>
            </a:r>
            <a:r>
              <a:rPr lang="en-US" altLang="zh-CN" dirty="0">
                <a:solidFill>
                  <a:schemeClr val="tx1"/>
                </a:solidFill>
                <a:latin typeface="+mn-ea"/>
                <a:ea typeface="+mn-ea"/>
              </a:rPr>
              <a:t>11</a:t>
            </a:r>
            <a:r>
              <a:rPr lang="zh-CN" altLang="en-US" dirty="0">
                <a:solidFill>
                  <a:schemeClr val="tx1"/>
                </a:solidFill>
                <a:latin typeface="+mn-ea"/>
                <a:ea typeface="+mn-ea"/>
              </a:rPr>
              <a:t>月在期刊</a:t>
            </a:r>
            <a:r>
              <a:rPr lang="en-US" altLang="zh-CN" dirty="0">
                <a:solidFill>
                  <a:schemeClr val="tx1"/>
                </a:solidFill>
                <a:latin typeface="+mn-ea"/>
                <a:ea typeface="+mn-ea"/>
              </a:rPr>
              <a:t>《Physical Review Letters》</a:t>
            </a:r>
            <a:r>
              <a:rPr lang="zh-CN" altLang="en-US" dirty="0">
                <a:solidFill>
                  <a:schemeClr val="tx1"/>
                </a:solidFill>
                <a:latin typeface="+mn-ea"/>
                <a:ea typeface="+mn-ea"/>
              </a:rPr>
              <a:t>上发表了关于各向异性量子</a:t>
            </a:r>
            <a:r>
              <a:rPr lang="en-US" altLang="zh-CN" dirty="0">
                <a:solidFill>
                  <a:schemeClr val="tx1"/>
                </a:solidFill>
                <a:latin typeface="+mn-ea"/>
                <a:ea typeface="+mn-ea"/>
              </a:rPr>
              <a:t>Rabi</a:t>
            </a:r>
            <a:r>
              <a:rPr lang="zh-CN" altLang="en-US" dirty="0">
                <a:solidFill>
                  <a:schemeClr val="tx1"/>
                </a:solidFill>
                <a:latin typeface="+mn-ea"/>
                <a:ea typeface="+mn-ea"/>
              </a:rPr>
              <a:t>模型的普遍标度和临界指数的研究工作。</a:t>
            </a:r>
          </a:p>
        </p:txBody>
      </p:sp>
    </p:spTree>
    <p:extLst>
      <p:ext uri="{BB962C8B-B14F-4D97-AF65-F5344CB8AC3E}">
        <p14:creationId xmlns:p14="http://schemas.microsoft.com/office/powerpoint/2010/main" val="4261851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3352" y="162669"/>
            <a:ext cx="7333688" cy="413174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815" y="44624"/>
            <a:ext cx="3966880" cy="356150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039" y="3717032"/>
            <a:ext cx="3888432" cy="3008568"/>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920" y="4509120"/>
            <a:ext cx="4968552" cy="2168755"/>
          </a:xfrm>
          <a:prstGeom prst="rect">
            <a:avLst/>
          </a:prstGeom>
        </p:spPr>
      </p:pic>
    </p:spTree>
    <p:extLst>
      <p:ext uri="{BB962C8B-B14F-4D97-AF65-F5344CB8AC3E}">
        <p14:creationId xmlns:p14="http://schemas.microsoft.com/office/powerpoint/2010/main" val="310083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79376" y="548680"/>
            <a:ext cx="7334994" cy="307167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456" y="3933056"/>
            <a:ext cx="5785805" cy="251662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288" y="188640"/>
            <a:ext cx="2736304" cy="6327704"/>
          </a:xfrm>
          <a:prstGeom prst="rect">
            <a:avLst/>
          </a:prstGeom>
        </p:spPr>
      </p:pic>
    </p:spTree>
    <p:extLst>
      <p:ext uri="{BB962C8B-B14F-4D97-AF65-F5344CB8AC3E}">
        <p14:creationId xmlns:p14="http://schemas.microsoft.com/office/powerpoint/2010/main" val="419730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矩形 5"/>
          <p:cNvSpPr>
            <a:spLocks noChangeArrowheads="1"/>
          </p:cNvSpPr>
          <p:nvPr/>
        </p:nvSpPr>
        <p:spPr bwMode="auto">
          <a:xfrm>
            <a:off x="2783632" y="1201976"/>
            <a:ext cx="87180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buClrTx/>
              <a:buSzTx/>
              <a:buFont typeface="Arial" pitchFamily="34" charset="0"/>
              <a:buNone/>
            </a:pPr>
            <a:r>
              <a:rPr lang="zh-CN" altLang="en-US" sz="2000" b="1" dirty="0">
                <a:solidFill>
                  <a:schemeClr val="tx1"/>
                </a:solidFill>
                <a:latin typeface="Arial"/>
                <a:ea typeface="楷体_GB2312" pitchFamily="49" charset="-122"/>
                <a:sym typeface="楷体_GB2312" pitchFamily="49" charset="-122"/>
              </a:rPr>
              <a:t>“</a:t>
            </a:r>
            <a:r>
              <a:rPr lang="zh-CN" altLang="en-US" sz="2000" b="1" dirty="0">
                <a:solidFill>
                  <a:schemeClr val="tx1"/>
                </a:solidFill>
                <a:latin typeface="楷体_GB2312" pitchFamily="49" charset="-122"/>
                <a:ea typeface="楷体_GB2312" pitchFamily="49" charset="-122"/>
                <a:sym typeface="楷体_GB2312" pitchFamily="49" charset="-122"/>
              </a:rPr>
              <a:t>结论就是，创立系统科学的基础理论</a:t>
            </a:r>
            <a:r>
              <a:rPr lang="en-US" altLang="zh-CN" sz="2000" b="1" dirty="0">
                <a:solidFill>
                  <a:schemeClr val="tx1"/>
                </a:solidFill>
                <a:latin typeface="楷体_GB2312" pitchFamily="49" charset="-122"/>
                <a:ea typeface="楷体_GB2312" pitchFamily="49" charset="-122"/>
                <a:sym typeface="楷体_GB2312" pitchFamily="49" charset="-122"/>
              </a:rPr>
              <a:t>--</a:t>
            </a:r>
            <a:r>
              <a:rPr lang="zh-CN" altLang="en-US" sz="2000" b="1" dirty="0">
                <a:solidFill>
                  <a:schemeClr val="tx1"/>
                </a:solidFill>
                <a:latin typeface="楷体_GB2312" pitchFamily="49" charset="-122"/>
                <a:ea typeface="楷体_GB2312" pitchFamily="49" charset="-122"/>
                <a:sym typeface="楷体_GB2312" pitchFamily="49" charset="-122"/>
              </a:rPr>
              <a:t>系统学已经是时代给我们的任务。</a:t>
            </a:r>
            <a:endParaRPr lang="zh-CN" altLang="en-US" sz="2000" dirty="0">
              <a:solidFill>
                <a:schemeClr val="tx1"/>
              </a:solidFill>
              <a:latin typeface="楷体_GB2312" pitchFamily="49" charset="-122"/>
              <a:ea typeface="楷体_GB2312" pitchFamily="49" charset="-122"/>
              <a:sym typeface="楷体_GB2312" pitchFamily="49" charset="-122"/>
            </a:endParaRPr>
          </a:p>
          <a:p>
            <a:pPr algn="l">
              <a:lnSpc>
                <a:spcPct val="150000"/>
              </a:lnSpc>
              <a:buClrTx/>
              <a:buSzTx/>
              <a:buFont typeface="Arial" pitchFamily="34" charset="0"/>
              <a:buNone/>
            </a:pPr>
            <a:r>
              <a:rPr lang="en-US" altLang="zh-CN" sz="2000" b="1" dirty="0">
                <a:solidFill>
                  <a:schemeClr val="tx1"/>
                </a:solidFill>
                <a:latin typeface="Arial"/>
                <a:ea typeface="楷体_GB2312" pitchFamily="49" charset="-122"/>
                <a:sym typeface="楷体_GB2312" pitchFamily="49" charset="-122"/>
              </a:rPr>
              <a:t>……</a:t>
            </a:r>
            <a:r>
              <a:rPr lang="zh-CN" altLang="en-US" sz="2000" b="1" dirty="0">
                <a:solidFill>
                  <a:schemeClr val="tx1"/>
                </a:solidFill>
                <a:latin typeface="楷体_GB2312" pitchFamily="49" charset="-122"/>
                <a:ea typeface="楷体_GB2312" pitchFamily="49" charset="-122"/>
                <a:sym typeface="楷体_GB2312" pitchFamily="49" charset="-122"/>
              </a:rPr>
              <a:t>如果讲一句冒失的话，我觉得系统学的建立，实际上是一次科学革命，它的重要性决不亚于相对论或者量子力学。</a:t>
            </a:r>
            <a:r>
              <a:rPr lang="en-US" altLang="zh-CN" sz="2000" b="1" dirty="0">
                <a:solidFill>
                  <a:schemeClr val="tx1"/>
                </a:solidFill>
                <a:latin typeface="楷体_GB2312" pitchFamily="49" charset="-122"/>
                <a:ea typeface="楷体_GB2312" pitchFamily="49" charset="-122"/>
                <a:sym typeface="楷体_GB2312" pitchFamily="49" charset="-122"/>
              </a:rPr>
              <a:t>”</a:t>
            </a:r>
            <a:endParaRPr lang="zh-CN" altLang="en-US" sz="2000" b="1" dirty="0">
              <a:solidFill>
                <a:schemeClr val="tx1"/>
              </a:solidFill>
              <a:latin typeface="楷体_GB2312" pitchFamily="49" charset="-122"/>
              <a:ea typeface="楷体_GB2312" pitchFamily="49" charset="-122"/>
              <a:sym typeface="楷体_GB2312" pitchFamily="49" charset="-122"/>
            </a:endParaRPr>
          </a:p>
          <a:p>
            <a:pPr>
              <a:lnSpc>
                <a:spcPct val="150000"/>
              </a:lnSpc>
              <a:buClrTx/>
              <a:buSzTx/>
              <a:buFont typeface="Arial" pitchFamily="34" charset="0"/>
              <a:buNone/>
            </a:pPr>
            <a:r>
              <a:rPr lang="zh-CN" altLang="en-US" sz="2000" b="1" dirty="0">
                <a:solidFill>
                  <a:schemeClr val="tx1"/>
                </a:solidFill>
                <a:latin typeface="楷体_GB2312" pitchFamily="49" charset="-122"/>
                <a:ea typeface="楷体_GB2312" pitchFamily="49" charset="-122"/>
                <a:sym typeface="楷体_GB2312" pitchFamily="49" charset="-122"/>
              </a:rPr>
              <a:t>					</a:t>
            </a:r>
            <a:r>
              <a:rPr lang="en-US" altLang="zh-CN" sz="2000" b="1" dirty="0">
                <a:solidFill>
                  <a:schemeClr val="tx1"/>
                </a:solidFill>
                <a:latin typeface="Arial"/>
                <a:ea typeface="楷体_GB2312" pitchFamily="49" charset="-122"/>
                <a:sym typeface="楷体_GB2312" pitchFamily="49" charset="-122"/>
              </a:rPr>
              <a:t>——</a:t>
            </a:r>
            <a:r>
              <a:rPr lang="zh-CN" altLang="en-US" sz="2000" b="1" dirty="0">
                <a:solidFill>
                  <a:schemeClr val="tx1"/>
                </a:solidFill>
                <a:latin typeface="楷体_GB2312" pitchFamily="49" charset="-122"/>
                <a:ea typeface="楷体_GB2312" pitchFamily="49" charset="-122"/>
                <a:sym typeface="楷体_GB2312" pitchFamily="49" charset="-122"/>
              </a:rPr>
              <a:t>钱学森</a:t>
            </a:r>
            <a:endParaRPr lang="zh-CN" altLang="en-US" sz="2000" b="1" dirty="0">
              <a:solidFill>
                <a:schemeClr val="tx1"/>
              </a:solidFill>
              <a:latin typeface="楷体_GB2312" pitchFamily="49" charset="-122"/>
              <a:ea typeface="楷体_GB2312" pitchFamily="49" charset="-122"/>
            </a:endParaRPr>
          </a:p>
        </p:txBody>
      </p:sp>
      <p:pic>
        <p:nvPicPr>
          <p:cNvPr id="123907" name="Picture 2" descr="http://h.hiphotos.baidu.com/baike/pic/item/c2cec3fdfc039245199b2af28794a4c27d1e25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432" y="1161748"/>
            <a:ext cx="2088232" cy="238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4381566"/>
            <a:ext cx="4799992" cy="92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1"/>
          <p:cNvSpPr txBox="1">
            <a:spLocks/>
          </p:cNvSpPr>
          <p:nvPr/>
        </p:nvSpPr>
        <p:spPr>
          <a:xfrm>
            <a:off x="479376" y="283396"/>
            <a:ext cx="5992538" cy="711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3200" b="1" dirty="0">
                <a:latin typeface="微软雅黑" panose="020B0503020204020204" pitchFamily="34" charset="-122"/>
                <a:ea typeface="微软雅黑" panose="020B0503020204020204" pitchFamily="34" charset="-122"/>
              </a:rPr>
              <a:t>双一流建设学科之系统科学</a:t>
            </a:r>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136" y="2687584"/>
            <a:ext cx="3884590" cy="369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021" y="4221088"/>
            <a:ext cx="1197529" cy="119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1"/>
          <p:cNvSpPr txBox="1">
            <a:spLocks/>
          </p:cNvSpPr>
          <p:nvPr/>
        </p:nvSpPr>
        <p:spPr>
          <a:xfrm>
            <a:off x="523759" y="5750510"/>
            <a:ext cx="7775575" cy="776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4000" dirty="0"/>
              <a:t>Complex World</a:t>
            </a:r>
            <a:r>
              <a:rPr lang="zh-CN" altLang="en-US" sz="4000" dirty="0"/>
              <a:t>，</a:t>
            </a:r>
            <a:r>
              <a:rPr lang="en-US" altLang="zh-CN" sz="4000" dirty="0"/>
              <a:t>Simple Rules</a:t>
            </a:r>
            <a:endParaRPr lang="zh-CN" altLang="en-US" sz="4000" dirty="0"/>
          </a:p>
        </p:txBody>
      </p:sp>
    </p:spTree>
    <p:extLst>
      <p:ext uri="{BB962C8B-B14F-4D97-AF65-F5344CB8AC3E}">
        <p14:creationId xmlns:p14="http://schemas.microsoft.com/office/powerpoint/2010/main" val="373284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052736"/>
            <a:ext cx="7097662" cy="259228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120" y="260648"/>
            <a:ext cx="4102753" cy="309634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128" y="3501008"/>
            <a:ext cx="3796658" cy="3115115"/>
          </a:xfrm>
          <a:prstGeom prst="rect">
            <a:avLst/>
          </a:prstGeom>
        </p:spPr>
      </p:pic>
      <p:sp>
        <p:nvSpPr>
          <p:cNvPr id="2" name="矩形 1"/>
          <p:cNvSpPr/>
          <p:nvPr/>
        </p:nvSpPr>
        <p:spPr>
          <a:xfrm>
            <a:off x="399370" y="4319901"/>
            <a:ext cx="6096000" cy="1477328"/>
          </a:xfrm>
          <a:prstGeom prst="rect">
            <a:avLst/>
          </a:prstGeom>
        </p:spPr>
        <p:txBody>
          <a:bodyPr>
            <a:spAutoFit/>
          </a:bodyPr>
          <a:lstStyle/>
          <a:p>
            <a:r>
              <a:rPr lang="zh-CN" altLang="en-US" dirty="0">
                <a:solidFill>
                  <a:srgbClr val="222222"/>
                </a:solidFill>
                <a:latin typeface="+mn-ea"/>
                <a:ea typeface="+mn-ea"/>
              </a:rPr>
              <a:t>人类学的顶级</a:t>
            </a:r>
            <a:r>
              <a:rPr lang="zh-CN" altLang="en-US" dirty="0">
                <a:solidFill>
                  <a:srgbClr val="333333"/>
                </a:solidFill>
                <a:latin typeface="+mn-ea"/>
                <a:ea typeface="+mn-ea"/>
              </a:rPr>
              <a:t>期刊</a:t>
            </a:r>
            <a:r>
              <a:rPr lang="en-US" altLang="zh-CN" dirty="0">
                <a:solidFill>
                  <a:srgbClr val="333333"/>
                </a:solidFill>
                <a:latin typeface="+mn-ea"/>
                <a:ea typeface="+mn-ea"/>
              </a:rPr>
              <a:t>《American Journal of Physical Anthropology</a:t>
            </a:r>
            <a:r>
              <a:rPr lang="en-US" altLang="zh-CN" dirty="0">
                <a:solidFill>
                  <a:srgbClr val="222222"/>
                </a:solidFill>
                <a:latin typeface="+mn-ea"/>
                <a:ea typeface="+mn-ea"/>
              </a:rPr>
              <a:t>》</a:t>
            </a:r>
            <a:r>
              <a:rPr lang="zh-CN" altLang="en-US" dirty="0">
                <a:solidFill>
                  <a:srgbClr val="222222"/>
                </a:solidFill>
                <a:latin typeface="+mn-ea"/>
                <a:ea typeface="+mn-ea"/>
              </a:rPr>
              <a:t>在线刊发了</a:t>
            </a:r>
            <a:r>
              <a:rPr lang="zh-CN" altLang="en-US" dirty="0">
                <a:solidFill>
                  <a:srgbClr val="333333"/>
                </a:solidFill>
                <a:latin typeface="+mn-ea"/>
                <a:ea typeface="+mn-ea"/>
              </a:rPr>
              <a:t>王有贵教授领导的计算社会科学研究小组的论文</a:t>
            </a:r>
            <a:r>
              <a:rPr lang="en-US" altLang="zh-CN" dirty="0">
                <a:solidFill>
                  <a:srgbClr val="222222"/>
                </a:solidFill>
                <a:latin typeface="+mn-ea"/>
                <a:ea typeface="+mn-ea"/>
              </a:rPr>
              <a:t>《Regional surname affinity: A spatial network approach》</a:t>
            </a:r>
            <a:r>
              <a:rPr lang="zh-CN" altLang="en-US" dirty="0">
                <a:solidFill>
                  <a:srgbClr val="222222"/>
                </a:solidFill>
                <a:latin typeface="+mn-ea"/>
                <a:ea typeface="+mn-ea"/>
              </a:rPr>
              <a:t>（</a:t>
            </a:r>
            <a:r>
              <a:rPr lang="zh-CN" altLang="en-US" dirty="0">
                <a:solidFill>
                  <a:srgbClr val="333333"/>
                </a:solidFill>
                <a:latin typeface="+mn-ea"/>
                <a:ea typeface="+mn-ea"/>
              </a:rPr>
              <a:t>区域的姓氏亲缘关系：一个空间网络方法）。</a:t>
            </a:r>
            <a:endParaRPr lang="zh-CN" altLang="en-US" dirty="0">
              <a:latin typeface="+mn-ea"/>
              <a:ea typeface="+mn-ea"/>
            </a:endParaRPr>
          </a:p>
        </p:txBody>
      </p:sp>
    </p:spTree>
    <p:extLst>
      <p:ext uri="{BB962C8B-B14F-4D97-AF65-F5344CB8AC3E}">
        <p14:creationId xmlns:p14="http://schemas.microsoft.com/office/powerpoint/2010/main" val="114131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Fig5-NeiCluster"/>
          <p:cNvPicPr>
            <a:picLocks noChangeAspect="1" noChangeArrowheads="1"/>
          </p:cNvPicPr>
          <p:nvPr/>
        </p:nvPicPr>
        <p:blipFill>
          <a:blip r:embed="rId3">
            <a:extLst>
              <a:ext uri="{28A0092B-C50C-407E-A947-70E740481C1C}">
                <a14:useLocalDpi xmlns:a14="http://schemas.microsoft.com/office/drawing/2010/main" val="0"/>
              </a:ext>
            </a:extLst>
          </a:blip>
          <a:srcRect r="6828"/>
          <a:stretch>
            <a:fillRect/>
          </a:stretch>
        </p:blipFill>
        <p:spPr bwMode="auto">
          <a:xfrm>
            <a:off x="5521325" y="4119563"/>
            <a:ext cx="48958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1"/>
          <p:cNvSpPr txBox="1">
            <a:spLocks noChangeArrowheads="1"/>
          </p:cNvSpPr>
          <p:nvPr/>
        </p:nvSpPr>
        <p:spPr bwMode="auto">
          <a:xfrm>
            <a:off x="1809750" y="115888"/>
            <a:ext cx="85344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buClrTx/>
              <a:buSzTx/>
              <a:buFontTx/>
              <a:buNone/>
            </a:pPr>
            <a:r>
              <a:rPr lang="en-US" altLang="zh-CN" sz="2800" b="1" dirty="0">
                <a:solidFill>
                  <a:srgbClr val="000000"/>
                </a:solidFill>
                <a:latin typeface="Times New Roman" panose="02020603050405020304" pitchFamily="18" charset="0"/>
              </a:rPr>
              <a:t>A Study of Surnames in China Through </a:t>
            </a:r>
            <a:r>
              <a:rPr lang="en-US" altLang="zh-CN" sz="2800" b="1" dirty="0" err="1">
                <a:solidFill>
                  <a:srgbClr val="000000"/>
                </a:solidFill>
                <a:latin typeface="Times New Roman" panose="02020603050405020304" pitchFamily="18" charset="0"/>
              </a:rPr>
              <a:t>Isonymy</a:t>
            </a:r>
            <a:endParaRPr lang="en-US" altLang="zh-CN" sz="2800" b="1" dirty="0">
              <a:solidFill>
                <a:srgbClr val="000000"/>
              </a:solidFill>
              <a:latin typeface="Times New Roman" panose="02020603050405020304" pitchFamily="18" charset="0"/>
            </a:endParaRPr>
          </a:p>
          <a:p>
            <a:pPr algn="l" eaLnBrk="1" hangingPunct="1">
              <a:buClrTx/>
              <a:buSzTx/>
              <a:buFontTx/>
              <a:buNone/>
            </a:pPr>
            <a:r>
              <a:rPr lang="en-US" altLang="zh-CN" sz="2000" b="1" dirty="0">
                <a:solidFill>
                  <a:srgbClr val="000000"/>
                </a:solidFill>
                <a:latin typeface="Times New Roman" panose="02020603050405020304" pitchFamily="18" charset="0"/>
              </a:rPr>
              <a:t>AMERICAN JOURNAL OF PHYSICAL ANTHROPOLOGY (2012)</a:t>
            </a:r>
          </a:p>
        </p:txBody>
      </p:sp>
      <p:sp>
        <p:nvSpPr>
          <p:cNvPr id="45060" name="Rectangle 5"/>
          <p:cNvSpPr>
            <a:spLocks noChangeArrowheads="1"/>
          </p:cNvSpPr>
          <p:nvPr/>
        </p:nvSpPr>
        <p:spPr bwMode="auto">
          <a:xfrm>
            <a:off x="5772151" y="1196975"/>
            <a:ext cx="4932363" cy="299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a:spcBef>
                <a:spcPts val="1125"/>
              </a:spcBef>
              <a:buClrTx/>
            </a:pPr>
            <a:r>
              <a:rPr lang="en-US" altLang="zh-CN">
                <a:solidFill>
                  <a:schemeClr val="tx1"/>
                </a:solidFill>
                <a:latin typeface="Times New Roman" panose="02020603050405020304" pitchFamily="18" charset="0"/>
              </a:rPr>
              <a:t>The isonymy structure of 1.28 billion people was studied at the provincial, prefectural, and county administrative division levels. </a:t>
            </a:r>
          </a:p>
          <a:p>
            <a:pPr algn="l">
              <a:spcBef>
                <a:spcPts val="1125"/>
              </a:spcBef>
              <a:buClrTx/>
            </a:pPr>
            <a:r>
              <a:rPr lang="en-US" altLang="zh-CN">
                <a:solidFill>
                  <a:schemeClr val="tx1"/>
                </a:solidFill>
                <a:latin typeface="Times New Roman" panose="02020603050405020304" pitchFamily="18" charset="0"/>
              </a:rPr>
              <a:t>Low: the middle and lower reaches of the Yangtze River</a:t>
            </a:r>
          </a:p>
          <a:p>
            <a:pPr algn="l">
              <a:spcBef>
                <a:spcPts val="1125"/>
              </a:spcBef>
              <a:buClrTx/>
            </a:pPr>
            <a:r>
              <a:rPr lang="en-US" altLang="zh-CN">
                <a:solidFill>
                  <a:schemeClr val="tx1"/>
                </a:solidFill>
                <a:latin typeface="Times New Roman" panose="02020603050405020304" pitchFamily="18" charset="0"/>
              </a:rPr>
              <a:t>High: high proportions of ethnic minorities. </a:t>
            </a:r>
          </a:p>
          <a:p>
            <a:pPr algn="l">
              <a:spcBef>
                <a:spcPts val="1125"/>
              </a:spcBef>
              <a:buClrTx/>
            </a:pPr>
            <a:r>
              <a:rPr lang="en-US" altLang="zh-CN">
                <a:solidFill>
                  <a:schemeClr val="tx1"/>
                </a:solidFill>
                <a:latin typeface="Times New Roman" panose="02020603050405020304" pitchFamily="18" charset="0"/>
              </a:rPr>
              <a:t>Human behaviors in Chinese history that may have caused these results: “braving the journey to the northeast of China”. </a:t>
            </a:r>
          </a:p>
        </p:txBody>
      </p:sp>
      <p:pic>
        <p:nvPicPr>
          <p:cNvPr id="45061" name="Picture 9" descr="Fig4-Color-New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1268414"/>
            <a:ext cx="410368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6226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3342" y="908720"/>
            <a:ext cx="5708344" cy="3096344"/>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128" y="188641"/>
            <a:ext cx="3528392" cy="302433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148" y="3356992"/>
            <a:ext cx="3601380" cy="3359298"/>
          </a:xfrm>
          <a:prstGeom prst="rect">
            <a:avLst/>
          </a:prstGeom>
        </p:spPr>
      </p:pic>
      <p:sp>
        <p:nvSpPr>
          <p:cNvPr id="3" name="矩形 2"/>
          <p:cNvSpPr/>
          <p:nvPr/>
        </p:nvSpPr>
        <p:spPr>
          <a:xfrm>
            <a:off x="548268" y="4437112"/>
            <a:ext cx="6096000" cy="923330"/>
          </a:xfrm>
          <a:prstGeom prst="rect">
            <a:avLst/>
          </a:prstGeom>
        </p:spPr>
        <p:txBody>
          <a:bodyPr>
            <a:spAutoFit/>
          </a:bodyPr>
          <a:lstStyle/>
          <a:p>
            <a:r>
              <a:rPr lang="zh-CN" altLang="en-US" dirty="0">
                <a:solidFill>
                  <a:srgbClr val="333333"/>
                </a:solidFill>
                <a:latin typeface="+mn-ea"/>
                <a:ea typeface="+mn-ea"/>
              </a:rPr>
              <a:t>武振伟老师及其合作者关于深过冷液体中反常输运现象及原子层面微观机理的文章，于北京时间</a:t>
            </a:r>
            <a:r>
              <a:rPr lang="en-US" altLang="zh-CN" dirty="0">
                <a:solidFill>
                  <a:srgbClr val="333333"/>
                </a:solidFill>
                <a:latin typeface="+mn-ea"/>
                <a:ea typeface="+mn-ea"/>
              </a:rPr>
              <a:t>2018</a:t>
            </a:r>
            <a:r>
              <a:rPr lang="zh-CN" altLang="en-US" dirty="0">
                <a:solidFill>
                  <a:srgbClr val="333333"/>
                </a:solidFill>
                <a:latin typeface="+mn-ea"/>
                <a:ea typeface="+mn-ea"/>
              </a:rPr>
              <a:t>年</a:t>
            </a:r>
            <a:r>
              <a:rPr lang="en-US" altLang="zh-CN" dirty="0">
                <a:solidFill>
                  <a:srgbClr val="333333"/>
                </a:solidFill>
                <a:latin typeface="+mn-ea"/>
                <a:ea typeface="+mn-ea"/>
              </a:rPr>
              <a:t>12</a:t>
            </a:r>
            <a:r>
              <a:rPr lang="zh-CN" altLang="en-US" dirty="0">
                <a:solidFill>
                  <a:srgbClr val="333333"/>
                </a:solidFill>
                <a:latin typeface="+mn-ea"/>
                <a:ea typeface="+mn-ea"/>
              </a:rPr>
              <a:t>月</a:t>
            </a:r>
            <a:r>
              <a:rPr lang="en-US" altLang="zh-CN" dirty="0">
                <a:solidFill>
                  <a:srgbClr val="333333"/>
                </a:solidFill>
                <a:latin typeface="+mn-ea"/>
                <a:ea typeface="+mn-ea"/>
              </a:rPr>
              <a:t>17</a:t>
            </a:r>
            <a:r>
              <a:rPr lang="zh-CN" altLang="en-US" dirty="0">
                <a:solidFill>
                  <a:srgbClr val="333333"/>
                </a:solidFill>
                <a:latin typeface="+mn-ea"/>
                <a:ea typeface="+mn-ea"/>
              </a:rPr>
              <a:t>日在线发表于国际顶级学术期刊</a:t>
            </a:r>
            <a:r>
              <a:rPr lang="en-US" altLang="zh-CN" dirty="0">
                <a:solidFill>
                  <a:srgbClr val="333333"/>
                </a:solidFill>
                <a:latin typeface="+mn-ea"/>
                <a:ea typeface="+mn-ea"/>
              </a:rPr>
              <a:t>《Nature Communications》</a:t>
            </a:r>
            <a:r>
              <a:rPr lang="zh-CN" altLang="en-US" dirty="0">
                <a:solidFill>
                  <a:srgbClr val="333333"/>
                </a:solidFill>
                <a:latin typeface="+mn-ea"/>
                <a:ea typeface="+mn-ea"/>
              </a:rPr>
              <a:t>。</a:t>
            </a:r>
            <a:endParaRPr lang="zh-CN" altLang="en-US" dirty="0">
              <a:latin typeface="+mn-ea"/>
              <a:ea typeface="+mn-ea"/>
            </a:endParaRPr>
          </a:p>
        </p:txBody>
      </p:sp>
    </p:spTree>
    <p:extLst>
      <p:ext uri="{BB962C8B-B14F-4D97-AF65-F5344CB8AC3E}">
        <p14:creationId xmlns:p14="http://schemas.microsoft.com/office/powerpoint/2010/main" val="129684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1199455" y="386880"/>
            <a:ext cx="3528392" cy="6202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buClrTx/>
              <a:buSzTx/>
              <a:buFontTx/>
              <a:buNone/>
            </a:pPr>
            <a:r>
              <a:rPr lang="en-US" altLang="zh-CN" sz="3600" dirty="0">
                <a:solidFill>
                  <a:srgbClr val="000000"/>
                </a:solidFill>
                <a:latin typeface="Times New Roman" panose="02020603050405020304" pitchFamily="18" charset="0"/>
              </a:rPr>
              <a:t>Most Downloaded Physics Reports Articles</a:t>
            </a:r>
          </a:p>
          <a:p>
            <a:pPr algn="l" eaLnBrk="1" hangingPunct="1">
              <a:buClrTx/>
              <a:buSzTx/>
              <a:buFontTx/>
              <a:buNone/>
            </a:pPr>
            <a:endParaRPr lang="en-US" altLang="zh-CN" sz="3600" dirty="0">
              <a:solidFill>
                <a:srgbClr val="000000"/>
              </a:solidFill>
              <a:latin typeface="Times New Roman" panose="02020603050405020304" pitchFamily="18" charset="0"/>
            </a:endParaRPr>
          </a:p>
          <a:p>
            <a:pPr algn="l" eaLnBrk="1" hangingPunct="1">
              <a:buClrTx/>
              <a:buSzTx/>
              <a:buFontTx/>
              <a:buNone/>
            </a:pPr>
            <a:r>
              <a:rPr lang="en-US" altLang="zh-CN" sz="2000" dirty="0">
                <a:solidFill>
                  <a:srgbClr val="000000"/>
                </a:solidFill>
                <a:latin typeface="Times New Roman" panose="02020603050405020304" pitchFamily="18" charset="0"/>
              </a:rPr>
              <a:t>Zeng, A., Shen, Z., Zhou, J., Wu, J., Fan, Y., &amp; Wang, Y., et al. (2017). The science of science: from the perspective of complex systems. Physics Reports, 714(714-715).</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0"/>
            <a:ext cx="497651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386880"/>
            <a:ext cx="5038095" cy="3371429"/>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559496" y="116632"/>
            <a:ext cx="8982261" cy="6408000"/>
          </a:xfrm>
          <a:prstGeom prst="rect">
            <a:avLst/>
          </a:prstGeom>
        </p:spPr>
      </p:pic>
    </p:spTree>
    <p:extLst>
      <p:ext uri="{BB962C8B-B14F-4D97-AF65-F5344CB8AC3E}">
        <p14:creationId xmlns:p14="http://schemas.microsoft.com/office/powerpoint/2010/main" val="163217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idx="4294967295"/>
          </p:nvPr>
        </p:nvSpPr>
        <p:spPr>
          <a:xfrm>
            <a:off x="0" y="115888"/>
            <a:ext cx="8229600" cy="720725"/>
          </a:xfrm>
        </p:spPr>
        <p:txBody>
          <a:bodyPr vert="horz" wrap="square" lIns="91440" tIns="45720" rIns="91440" bIns="45720" numCol="1" anchor="ctr" anchorCtr="0" compatLnSpc="1">
            <a:prstTxWarp prst="textNoShape">
              <a:avLst/>
            </a:prstTxWarp>
          </a:bodyPr>
          <a:lstStyle/>
          <a:p>
            <a:pPr eaLnBrk="1" hangingPunct="1"/>
            <a:r>
              <a:rPr lang="en-US" altLang="zh-CN" sz="2000"/>
              <a:t>Reconstructing complex networks and dynamics</a:t>
            </a:r>
            <a:endParaRPr lang="zh-CN" altLang="en-US" sz="2000"/>
          </a:p>
        </p:txBody>
      </p:sp>
      <p:pic>
        <p:nvPicPr>
          <p:cNvPr id="532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92151"/>
            <a:ext cx="434975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133600"/>
            <a:ext cx="23415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692150"/>
            <a:ext cx="439261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1916114"/>
            <a:ext cx="16779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7"/>
          <p:cNvSpPr txBox="1">
            <a:spLocks noChangeArrowheads="1"/>
          </p:cNvSpPr>
          <p:nvPr/>
        </p:nvSpPr>
        <p:spPr bwMode="auto">
          <a:xfrm>
            <a:off x="1524000" y="4005264"/>
            <a:ext cx="810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sz="1400" b="1">
                <a:solidFill>
                  <a:srgbClr val="00B050"/>
                </a:solidFill>
                <a:latin typeface="Calibri" panose="020F0502020204030204" pitchFamily="34" charset="0"/>
              </a:rPr>
              <a:t>Reconstructing propagation network and identifying hidden source </a:t>
            </a:r>
            <a:r>
              <a:rPr lang="en-US" altLang="zh-CN" sz="1400">
                <a:solidFill>
                  <a:srgbClr val="00B050"/>
                </a:solidFill>
                <a:latin typeface="Calibri" panose="020F0502020204030204" pitchFamily="34" charset="0"/>
              </a:rPr>
              <a:t>(submitted to Nature Communications) </a:t>
            </a:r>
            <a:endParaRPr lang="zh-CN" altLang="en-US" sz="1400">
              <a:solidFill>
                <a:srgbClr val="00B050"/>
              </a:solidFill>
              <a:latin typeface="Calibri" panose="020F0502020204030204" pitchFamily="34" charset="0"/>
            </a:endParaRPr>
          </a:p>
        </p:txBody>
      </p:sp>
      <p:pic>
        <p:nvPicPr>
          <p:cNvPr id="5325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3751" y="4437064"/>
            <a:ext cx="44100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7" name="Group 15"/>
          <p:cNvGrpSpPr>
            <a:grpSpLocks noChangeAspect="1"/>
          </p:cNvGrpSpPr>
          <p:nvPr/>
        </p:nvGrpSpPr>
        <p:grpSpPr bwMode="auto">
          <a:xfrm>
            <a:off x="1703388" y="6021388"/>
            <a:ext cx="1314450" cy="692150"/>
            <a:chOff x="4114800" y="1214120"/>
            <a:chExt cx="3962400" cy="1986280"/>
          </a:xfrm>
        </p:grpSpPr>
        <p:pic>
          <p:nvPicPr>
            <p:cNvPr id="5325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1214120"/>
              <a:ext cx="3962400" cy="19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7"/>
            <p:cNvSpPr/>
            <p:nvPr/>
          </p:nvSpPr>
          <p:spPr>
            <a:xfrm>
              <a:off x="4114800" y="1218674"/>
              <a:ext cx="3962400" cy="1753941"/>
            </a:xfrm>
            <a:prstGeom prst="roundRect">
              <a:avLst/>
            </a:prstGeom>
            <a:solidFill>
              <a:schemeClr val="accent1">
                <a:alpha val="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zh-CN">
                <a:solidFill>
                  <a:srgbClr val="FFFFFF"/>
                </a:solidFill>
                <a:latin typeface="Calibri" pitchFamily="34" charset="0"/>
              </a:endParaRPr>
            </a:p>
          </p:txBody>
        </p:sp>
      </p:grpSp>
      <p:pic>
        <p:nvPicPr>
          <p:cNvPr id="532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726" y="4581525"/>
            <a:ext cx="34067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340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3"/>
          <p:cNvSpPr txBox="1">
            <a:spLocks noChangeArrowheads="1"/>
          </p:cNvSpPr>
          <p:nvPr/>
        </p:nvSpPr>
        <p:spPr bwMode="auto">
          <a:xfrm>
            <a:off x="3503613" y="1"/>
            <a:ext cx="530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sz="2400">
                <a:solidFill>
                  <a:schemeClr val="tx1"/>
                </a:solidFill>
                <a:latin typeface="Calibri" panose="020F0502020204030204" pitchFamily="34" charset="0"/>
              </a:rPr>
              <a:t>Exact controllability of complex networks</a:t>
            </a:r>
            <a:endParaRPr lang="zh-CN" altLang="en-US" sz="2400">
              <a:solidFill>
                <a:schemeClr val="tx1"/>
              </a:solidFill>
              <a:latin typeface="Calibri" panose="020F0502020204030204" pitchFamily="34" charset="0"/>
            </a:endParaRPr>
          </a:p>
        </p:txBody>
      </p:sp>
      <p:sp>
        <p:nvSpPr>
          <p:cNvPr id="54275" name="TextBox 4"/>
          <p:cNvSpPr txBox="1">
            <a:spLocks noChangeArrowheads="1"/>
          </p:cNvSpPr>
          <p:nvPr/>
        </p:nvSpPr>
        <p:spPr bwMode="auto">
          <a:xfrm>
            <a:off x="1774825" y="476250"/>
            <a:ext cx="372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0070C0"/>
                </a:solidFill>
                <a:latin typeface="Calibri" panose="020F0502020204030204" pitchFamily="34" charset="0"/>
              </a:rPr>
              <a:t>Universal framework of controllability</a:t>
            </a:r>
            <a:endParaRPr lang="zh-CN" altLang="en-US">
              <a:solidFill>
                <a:srgbClr val="0070C0"/>
              </a:solidFill>
              <a:latin typeface="Calibri" panose="020F0502020204030204" pitchFamily="34" charset="0"/>
            </a:endParaRPr>
          </a:p>
        </p:txBody>
      </p:sp>
      <p:pic>
        <p:nvPicPr>
          <p:cNvPr id="542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4" y="981075"/>
            <a:ext cx="32226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1920875"/>
            <a:ext cx="23749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6" y="811213"/>
            <a:ext cx="2735263"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4437064"/>
            <a:ext cx="157321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0900" y="4413250"/>
            <a:ext cx="16256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289" y="3573464"/>
            <a:ext cx="21605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0" y="5591176"/>
            <a:ext cx="32400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Box 14"/>
          <p:cNvSpPr txBox="1">
            <a:spLocks noChangeArrowheads="1"/>
          </p:cNvSpPr>
          <p:nvPr/>
        </p:nvSpPr>
        <p:spPr bwMode="auto">
          <a:xfrm>
            <a:off x="1703388" y="3284539"/>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0070C0"/>
                </a:solidFill>
                <a:latin typeface="Calibri" panose="020F0502020204030204" pitchFamily="34" charset="0"/>
              </a:rPr>
              <a:t>Controllability of Laplacian networks</a:t>
            </a:r>
            <a:endParaRPr lang="zh-CN" altLang="en-US">
              <a:solidFill>
                <a:srgbClr val="0070C0"/>
              </a:solidFill>
              <a:latin typeface="Calibri" panose="020F0502020204030204" pitchFamily="34" charset="0"/>
            </a:endParaRPr>
          </a:p>
        </p:txBody>
      </p:sp>
      <p:sp>
        <p:nvSpPr>
          <p:cNvPr id="54284" name="TextBox 6"/>
          <p:cNvSpPr txBox="1">
            <a:spLocks noChangeArrowheads="1"/>
          </p:cNvSpPr>
          <p:nvPr/>
        </p:nvSpPr>
        <p:spPr bwMode="auto">
          <a:xfrm>
            <a:off x="6456363" y="476250"/>
            <a:ext cx="3598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0070C0"/>
                </a:solidFill>
                <a:latin typeface="Calibri" panose="020F0502020204030204" pitchFamily="34" charset="0"/>
              </a:rPr>
              <a:t>Controllability of multiplex networks</a:t>
            </a:r>
            <a:endParaRPr lang="zh-CN" altLang="en-US">
              <a:solidFill>
                <a:srgbClr val="0070C0"/>
              </a:solidFill>
              <a:latin typeface="Calibri" panose="020F0502020204030204" pitchFamily="34" charset="0"/>
            </a:endParaRPr>
          </a:p>
        </p:txBody>
      </p:sp>
      <p:pic>
        <p:nvPicPr>
          <p:cNvPr id="54285"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9964" y="4508500"/>
            <a:ext cx="28082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TextBox 16"/>
          <p:cNvSpPr txBox="1">
            <a:spLocks noChangeArrowheads="1"/>
          </p:cNvSpPr>
          <p:nvPr/>
        </p:nvSpPr>
        <p:spPr bwMode="auto">
          <a:xfrm>
            <a:off x="6410326" y="4076700"/>
            <a:ext cx="425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0070C0"/>
                </a:solidFill>
                <a:latin typeface="Calibri" panose="020F0502020204030204" pitchFamily="34" charset="0"/>
              </a:rPr>
              <a:t>Controllability affected by natural dynamics</a:t>
            </a:r>
            <a:endParaRPr lang="zh-CN" altLang="en-US">
              <a:solidFill>
                <a:srgbClr val="0070C0"/>
              </a:solidFill>
              <a:latin typeface="Calibri" panose="020F0502020204030204" pitchFamily="34" charset="0"/>
            </a:endParaRPr>
          </a:p>
        </p:txBody>
      </p:sp>
      <p:sp>
        <p:nvSpPr>
          <p:cNvPr id="54287" name="TextBox 17"/>
          <p:cNvSpPr txBox="1">
            <a:spLocks noChangeArrowheads="1"/>
          </p:cNvSpPr>
          <p:nvPr/>
        </p:nvSpPr>
        <p:spPr bwMode="auto">
          <a:xfrm>
            <a:off x="4079875" y="3789363"/>
            <a:ext cx="1352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FF0000"/>
                </a:solidFill>
                <a:latin typeface="Calibri" panose="020F0502020204030204" pitchFamily="34" charset="0"/>
              </a:rPr>
              <a:t>Golden ratio</a:t>
            </a:r>
            <a:endParaRPr lang="zh-CN" altLang="en-US">
              <a:solidFill>
                <a:srgbClr val="FF0000"/>
              </a:solidFill>
              <a:latin typeface="Calibri" panose="020F0502020204030204" pitchFamily="34" charset="0"/>
            </a:endParaRPr>
          </a:p>
        </p:txBody>
      </p:sp>
      <p:sp>
        <p:nvSpPr>
          <p:cNvPr id="54288" name="TextBox 18"/>
          <p:cNvSpPr txBox="1">
            <a:spLocks noChangeArrowheads="1"/>
          </p:cNvSpPr>
          <p:nvPr/>
        </p:nvSpPr>
        <p:spPr bwMode="auto">
          <a:xfrm>
            <a:off x="6167439" y="5805488"/>
            <a:ext cx="112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a:solidFill>
                  <a:srgbClr val="FF0000"/>
                </a:solidFill>
                <a:latin typeface="Calibri" panose="020F0502020204030204" pitchFamily="34" charset="0"/>
              </a:rPr>
              <a:t>Universal </a:t>
            </a:r>
          </a:p>
          <a:p>
            <a:pPr algn="l" defTabSz="914400" eaLnBrk="1" hangingPunct="1">
              <a:buClrTx/>
              <a:buSzTx/>
            </a:pPr>
            <a:r>
              <a:rPr lang="en-US" altLang="zh-CN">
                <a:solidFill>
                  <a:srgbClr val="FF0000"/>
                </a:solidFill>
                <a:latin typeface="Calibri" panose="020F0502020204030204" pitchFamily="34" charset="0"/>
              </a:rPr>
              <a:t>symmetry</a:t>
            </a:r>
            <a:endParaRPr lang="zh-CN" altLang="en-US">
              <a:solidFill>
                <a:srgbClr val="FF0000"/>
              </a:solidFill>
              <a:latin typeface="Calibri" panose="020F0502020204030204" pitchFamily="34" charset="0"/>
            </a:endParaRPr>
          </a:p>
        </p:txBody>
      </p:sp>
      <p:sp>
        <p:nvSpPr>
          <p:cNvPr id="54289" name="TextBox 19"/>
          <p:cNvSpPr txBox="1">
            <a:spLocks noChangeArrowheads="1"/>
          </p:cNvSpPr>
          <p:nvPr/>
        </p:nvSpPr>
        <p:spPr bwMode="auto">
          <a:xfrm>
            <a:off x="6096001" y="2349500"/>
            <a:ext cx="1800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algn="l" defTabSz="914400" eaLnBrk="1" hangingPunct="1">
              <a:buClrTx/>
              <a:buSzTx/>
            </a:pPr>
            <a:r>
              <a:rPr lang="en-US" altLang="zh-CN" sz="1400">
                <a:solidFill>
                  <a:srgbClr val="FF0000"/>
                </a:solidFill>
                <a:latin typeface="Calibri" panose="020F0502020204030204" pitchFamily="34" charset="0"/>
              </a:rPr>
              <a:t>Analytical boundaries</a:t>
            </a:r>
          </a:p>
          <a:p>
            <a:pPr algn="l" defTabSz="914400" eaLnBrk="1" hangingPunct="1">
              <a:buClrTx/>
              <a:buSzTx/>
            </a:pPr>
            <a:r>
              <a:rPr lang="en-US" altLang="zh-CN" sz="1400">
                <a:solidFill>
                  <a:srgbClr val="FF0000"/>
                </a:solidFill>
                <a:latin typeface="Calibri" panose="020F0502020204030204" pitchFamily="34" charset="0"/>
              </a:rPr>
              <a:t>and  interplay </a:t>
            </a:r>
          </a:p>
          <a:p>
            <a:pPr algn="l" defTabSz="914400" eaLnBrk="1" hangingPunct="1">
              <a:buClrTx/>
              <a:buSzTx/>
            </a:pPr>
            <a:r>
              <a:rPr lang="en-US" altLang="zh-CN" sz="1400">
                <a:solidFill>
                  <a:srgbClr val="FF0000"/>
                </a:solidFill>
                <a:latin typeface="Calibri" panose="020F0502020204030204" pitchFamily="34" charset="0"/>
              </a:rPr>
              <a:t>between layers</a:t>
            </a:r>
            <a:endParaRPr lang="zh-CN" altLang="en-US" sz="1400">
              <a:solidFill>
                <a:srgbClr val="FF0000"/>
              </a:solidFill>
              <a:latin typeface="Calibri" panose="020F0502020204030204" pitchFamily="34" charset="0"/>
            </a:endParaRPr>
          </a:p>
        </p:txBody>
      </p:sp>
    </p:spTree>
    <p:extLst>
      <p:ext uri="{BB962C8B-B14F-4D97-AF65-F5344CB8AC3E}">
        <p14:creationId xmlns:p14="http://schemas.microsoft.com/office/powerpoint/2010/main" val="5093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138628"/>
            <a:ext cx="4751387"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D:\work\ZhengZhong_exact_control\Nature_Communication\Final_version_Nature_Comm\other_files\thumbnail_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855" y="322777"/>
            <a:ext cx="19319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480" y="1978540"/>
            <a:ext cx="35417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内容占位符 8"/>
          <p:cNvSpPr>
            <a:spLocks noGrp="1"/>
          </p:cNvSpPr>
          <p:nvPr>
            <p:ph sz="half" idx="4294967295"/>
          </p:nvPr>
        </p:nvSpPr>
        <p:spPr>
          <a:xfrm>
            <a:off x="1487488" y="4604107"/>
            <a:ext cx="3600450" cy="2016125"/>
          </a:xfrm>
        </p:spPr>
        <p:txBody>
          <a:bodyPr vert="horz" wrap="square" lIns="91440" tIns="45720" rIns="91440" bIns="45720" numCol="1" anchor="t" anchorCtr="0" compatLnSpc="1">
            <a:prstTxWarp prst="textNoShape">
              <a:avLst/>
            </a:prstTxWarp>
          </a:bodyPr>
          <a:lstStyle/>
          <a:p>
            <a:pPr marL="0" defTabSz="914400" eaLnBrk="1" hangingPunct="1">
              <a:spcBef>
                <a:spcPct val="20000"/>
              </a:spcBef>
            </a:pPr>
            <a:r>
              <a:rPr lang="en-US" altLang="zh-CN" sz="1500" dirty="0">
                <a:latin typeface="Times New Roman" panose="02020603050405020304" pitchFamily="18" charset="0"/>
              </a:rPr>
              <a:t>Editor</a:t>
            </a:r>
            <a:r>
              <a:rPr lang="en-US" altLang="zh-CN" sz="1500" dirty="0"/>
              <a:t>’</a:t>
            </a:r>
            <a:r>
              <a:rPr lang="en-US" altLang="zh-CN" sz="1500" dirty="0">
                <a:latin typeface="Times New Roman" panose="02020603050405020304" pitchFamily="18" charset="0"/>
              </a:rPr>
              <a:t>s summary: </a:t>
            </a:r>
          </a:p>
          <a:p>
            <a:pPr marL="0" algn="just" defTabSz="914400" eaLnBrk="1" hangingPunct="1">
              <a:spcBef>
                <a:spcPct val="20000"/>
              </a:spcBef>
            </a:pPr>
            <a:r>
              <a:rPr lang="en-US" altLang="zh-CN" sz="1400" b="0" dirty="0">
                <a:latin typeface="Times New Roman" panose="02020603050405020304" pitchFamily="18" charset="0"/>
              </a:rPr>
              <a:t>Although structural controllability framework offers the conditions for exerting complete control over a directed complex network, for undirected and weighted networks this calculation is inexact. Yuan et al. develop a general framework for determining the controllability of any complex network.</a:t>
            </a:r>
            <a:endParaRPr lang="zh-CN" altLang="en-US" sz="1400" b="0" dirty="0">
              <a:latin typeface="Times New Roman" panose="02020603050405020304" pitchFamily="18" charset="0"/>
            </a:endParaRPr>
          </a:p>
        </p:txBody>
      </p:sp>
      <p:sp>
        <p:nvSpPr>
          <p:cNvPr id="11" name="内容占位符 10"/>
          <p:cNvSpPr>
            <a:spLocks noGrp="1"/>
          </p:cNvSpPr>
          <p:nvPr>
            <p:ph sz="quarter" idx="4294967295"/>
          </p:nvPr>
        </p:nvSpPr>
        <p:spPr>
          <a:xfrm>
            <a:off x="7320136" y="3092807"/>
            <a:ext cx="4105275" cy="3527425"/>
          </a:xfrm>
        </p:spPr>
        <p:txBody>
          <a:bodyPr vert="horz" wrap="square" lIns="91440" tIns="45720" rIns="91440" bIns="45720" numCol="1" anchor="t" anchorCtr="0" compatLnSpc="1">
            <a:prstTxWarp prst="textNoShape">
              <a:avLst/>
            </a:prstTxWarp>
            <a:normAutofit fontScale="92500" lnSpcReduction="10000"/>
          </a:bodyPr>
          <a:lstStyle/>
          <a:p>
            <a:pPr marL="0" algn="just" defTabSz="914400" eaLnBrk="1" hangingPunct="1">
              <a:lnSpc>
                <a:spcPct val="80000"/>
              </a:lnSpc>
              <a:spcBef>
                <a:spcPct val="20000"/>
              </a:spcBef>
              <a:defRPr/>
            </a:pPr>
            <a:r>
              <a:rPr lang="en-US" altLang="zh-CN" sz="1700" dirty="0">
                <a:latin typeface="Times New Roman" panose="02020603050405020304" pitchFamily="18" charset="0"/>
              </a:rPr>
              <a:t>Referee report: </a:t>
            </a:r>
          </a:p>
          <a:p>
            <a:pPr marL="0" algn="just" defTabSz="914400" eaLnBrk="1" hangingPunct="1">
              <a:spcBef>
                <a:spcPct val="20000"/>
              </a:spcBef>
              <a:defRPr/>
            </a:pPr>
            <a:r>
              <a:rPr lang="en-US" altLang="zh-CN" sz="1600" b="0" dirty="0">
                <a:latin typeface="Times New Roman" panose="02020603050405020304" pitchFamily="18" charset="0"/>
              </a:rPr>
              <a:t>I find the developed theory is very interesting  and important. Indeed, this paper addresses a fundamental question about the controllability of complex networks with arbitrary weight combinations. To my knowledge, this question has not been tackled in such an elegant way so far. This work hence makes a tremendous stride towards our ultimate control of complex real-world networks. I think this work would immediately interest most if not all control and systems scientists and engineers, as well as signal processing and networking people in computer and communication networks, biological systems, power grids, and social sciences, to name just a few. Naturally the presented results would trigger a burst of research activities in a wide range of fields.</a:t>
            </a:r>
            <a:endParaRPr lang="zh-CN" altLang="en-US" sz="1600" b="0" dirty="0">
              <a:latin typeface="Times New Roman" panose="02020603050405020304" pitchFamily="18" charset="0"/>
            </a:endParaRPr>
          </a:p>
        </p:txBody>
      </p:sp>
    </p:spTree>
    <p:extLst>
      <p:ext uri="{BB962C8B-B14F-4D97-AF65-F5344CB8AC3E}">
        <p14:creationId xmlns:p14="http://schemas.microsoft.com/office/powerpoint/2010/main" val="109841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48" y="256466"/>
            <a:ext cx="5276850" cy="409575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40" y="4797152"/>
            <a:ext cx="5276850" cy="1476375"/>
          </a:xfrm>
          <a:prstGeom prst="rect">
            <a:avLst/>
          </a:prstGeom>
        </p:spPr>
      </p:pic>
      <p:pic>
        <p:nvPicPr>
          <p:cNvPr id="4" name="图片 3"/>
          <p:cNvPicPr>
            <a:picLocks noChangeAspect="1"/>
          </p:cNvPicPr>
          <p:nvPr/>
        </p:nvPicPr>
        <p:blipFill>
          <a:blip r:embed="rId5"/>
          <a:stretch>
            <a:fillRect/>
          </a:stretch>
        </p:blipFill>
        <p:spPr>
          <a:xfrm>
            <a:off x="191344" y="980728"/>
            <a:ext cx="6084000" cy="274031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7"/>
          <p:cNvSpPr>
            <a:spLocks noChangeArrowheads="1"/>
          </p:cNvSpPr>
          <p:nvPr/>
        </p:nvSpPr>
        <p:spPr bwMode="auto">
          <a:xfrm>
            <a:off x="1658938" y="58739"/>
            <a:ext cx="89011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buClrTx/>
              <a:buFontTx/>
              <a:buNone/>
            </a:pPr>
            <a:r>
              <a:rPr lang="en-US" altLang="zh-CN" sz="3200" dirty="0">
                <a:solidFill>
                  <a:srgbClr val="000000"/>
                </a:solidFill>
                <a:latin typeface="Times New Roman" panose="02020603050405020304" pitchFamily="18" charset="0"/>
              </a:rPr>
              <a:t>Identifying influential neighbors in animal flocking</a:t>
            </a:r>
            <a:endParaRPr lang="zh-CN" altLang="zh-CN" sz="3200" dirty="0">
              <a:solidFill>
                <a:srgbClr val="000000"/>
              </a:solidFill>
              <a:latin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836712"/>
            <a:ext cx="5167028" cy="5832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836712"/>
            <a:ext cx="4724444" cy="5724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300818" y="549275"/>
            <a:ext cx="9891183" cy="34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9pPr>
          </a:lstStyle>
          <a:p>
            <a:pPr>
              <a:buClrTx/>
              <a:buFontTx/>
              <a:buNone/>
            </a:pPr>
            <a:r>
              <a:rPr lang="en-US" altLang="zh-CN" sz="3600" b="1" i="1" dirty="0">
                <a:solidFill>
                  <a:schemeClr val="tx1"/>
                </a:solidFill>
                <a:latin typeface="楷体_GB2312" pitchFamily="49" charset="-122"/>
                <a:ea typeface="楷体_GB2312" pitchFamily="49" charset="-122"/>
              </a:rPr>
              <a:t>“I think the next century will be the century of complexity.</a:t>
            </a:r>
            <a:r>
              <a:rPr lang="en-GB" altLang="zh-CN" sz="3600" b="1" i="1" dirty="0">
                <a:solidFill>
                  <a:schemeClr val="tx1"/>
                </a:solidFill>
                <a:latin typeface="Arial"/>
                <a:ea typeface="楷体_GB2312" pitchFamily="49" charset="-122"/>
              </a:rPr>
              <a:t>”</a:t>
            </a:r>
            <a:endParaRPr lang="en-GB" altLang="zh-CN" sz="3600" b="1" i="1" dirty="0">
              <a:solidFill>
                <a:schemeClr val="tx1"/>
              </a:solidFill>
              <a:latin typeface="楷体_GB2312" pitchFamily="49" charset="-122"/>
              <a:ea typeface="楷体_GB2312" pitchFamily="49" charset="-122"/>
            </a:endParaRPr>
          </a:p>
          <a:p>
            <a:pPr>
              <a:buClrTx/>
              <a:buFontTx/>
              <a:buNone/>
            </a:pPr>
            <a:r>
              <a:rPr lang="en-GB" altLang="zh-CN" sz="3600" i="1" dirty="0">
                <a:solidFill>
                  <a:schemeClr val="tx1"/>
                </a:solidFill>
                <a:latin typeface="楷体_GB2312" pitchFamily="49" charset="-122"/>
                <a:ea typeface="楷体_GB2312" pitchFamily="49" charset="-122"/>
              </a:rPr>
              <a:t>Stephen Hawking  2000</a:t>
            </a:r>
          </a:p>
          <a:p>
            <a:pPr>
              <a:buClrTx/>
              <a:buFontTx/>
              <a:buNone/>
            </a:pPr>
            <a:r>
              <a:rPr lang="en-US" altLang="zh-CN" sz="3600" dirty="0">
                <a:solidFill>
                  <a:schemeClr val="tx1"/>
                </a:solidFill>
                <a:latin typeface="楷体_GB2312" pitchFamily="49" charset="-122"/>
                <a:ea typeface="楷体_GB2312" pitchFamily="49" charset="-122"/>
              </a:rPr>
              <a:t> </a:t>
            </a:r>
          </a:p>
          <a:p>
            <a:pPr>
              <a:buClrTx/>
              <a:buFontTx/>
              <a:buNone/>
            </a:pPr>
            <a:endParaRPr lang="en-US" altLang="zh-CN" sz="3600" dirty="0">
              <a:solidFill>
                <a:schemeClr val="tx1"/>
              </a:solidFill>
              <a:latin typeface="楷体_GB2312" pitchFamily="49" charset="-122"/>
              <a:ea typeface="楷体_GB2312" pitchFamily="49" charset="-122"/>
            </a:endParaRPr>
          </a:p>
          <a:p>
            <a:pPr>
              <a:buClrTx/>
              <a:buFontTx/>
              <a:buNone/>
            </a:pPr>
            <a:r>
              <a:rPr lang="en-US" altLang="zh-CN" sz="3600" dirty="0">
                <a:solidFill>
                  <a:schemeClr val="tx1"/>
                </a:solidFill>
                <a:latin typeface="楷体_GB2312" pitchFamily="49" charset="-122"/>
                <a:ea typeface="楷体_GB2312" pitchFamily="49" charset="-122"/>
              </a:rPr>
              <a:t>					</a:t>
            </a:r>
          </a:p>
        </p:txBody>
      </p:sp>
      <p:pic>
        <p:nvPicPr>
          <p:cNvPr id="4101" name="Picture 5" descr="封二霍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85" y="3140076"/>
            <a:ext cx="4322233" cy="3241675"/>
          </a:xfrm>
          <a:prstGeom prst="rect">
            <a:avLst/>
          </a:prstGeom>
          <a:noFill/>
          <a:extLst>
            <a:ext uri="{909E8E84-426E-40DD-AFC4-6F175D3DCCD1}">
              <a14:hiddenFill xmlns:a14="http://schemas.microsoft.com/office/drawing/2010/main">
                <a:solidFill>
                  <a:srgbClr val="FFFFFF"/>
                </a:solidFill>
              </a14:hiddenFill>
            </a:ext>
          </a:extLst>
        </p:spPr>
      </p:pic>
      <p:sp>
        <p:nvSpPr>
          <p:cNvPr id="4" name="内容占位符 3"/>
          <p:cNvSpPr txBox="1">
            <a:spLocks/>
          </p:cNvSpPr>
          <p:nvPr/>
        </p:nvSpPr>
        <p:spPr>
          <a:xfrm>
            <a:off x="4826669" y="2497756"/>
            <a:ext cx="7098792" cy="4003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latin typeface="楷体" panose="02010609060101010101" pitchFamily="49" charset="-122"/>
                <a:ea typeface="楷体" panose="02010609060101010101" pitchFamily="49" charset="-122"/>
              </a:rPr>
              <a:t>任正非：不是耗散结构的企业一定会灭亡。</a:t>
            </a:r>
            <a:endParaRPr lang="en-US" altLang="zh-CN" sz="2400" dirty="0">
              <a:latin typeface="楷体" panose="02010609060101010101" pitchFamily="49" charset="-122"/>
              <a:ea typeface="楷体" panose="02010609060101010101" pitchFamily="49" charset="-122"/>
            </a:endParaRPr>
          </a:p>
          <a:p>
            <a:pPr lvl="1"/>
            <a:r>
              <a:rPr lang="zh-CN" altLang="en-US" sz="2000" dirty="0">
                <a:latin typeface="楷体" panose="02010609060101010101" pitchFamily="49" charset="-122"/>
                <a:ea typeface="楷体" panose="02010609060101010101" pitchFamily="49" charset="-122"/>
              </a:rPr>
              <a:t>我不是学数学的，我曾经说，我退休以后想找一个好大学，学数学。校长问我，学数学干什么？我说，想研究热力学第二定律。</a:t>
            </a:r>
            <a:r>
              <a:rPr lang="en-US" altLang="zh-CN" sz="2000" dirty="0">
                <a:latin typeface="楷体" panose="02010609060101010101" pitchFamily="49" charset="-122"/>
                <a:ea typeface="楷体" panose="02010609060101010101" pitchFamily="49" charset="-122"/>
              </a:rPr>
              <a:t>-2019.05.21</a:t>
            </a:r>
          </a:p>
          <a:p>
            <a:r>
              <a:rPr lang="zh-CN" altLang="en-US" sz="2400" dirty="0">
                <a:latin typeface="楷体" panose="02010609060101010101" pitchFamily="49" charset="-122"/>
                <a:ea typeface="楷体" panose="02010609060101010101" pitchFamily="49" charset="-122"/>
              </a:rPr>
              <a:t>梁春晓：这些年谈的最多的互联网思维，我觉得他的核心就是一个复杂性思维。如果没有复杂性做内核，互联网思维将只是一个表象。这是我们这个时代都在面对的重要的挑战和机会。</a:t>
            </a:r>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高红冰：像阿里这样的企业，必须用复杂性科学来研究。如果复杂性科学研究不了阿里这样的业务，也就没什么发展了。</a:t>
            </a:r>
          </a:p>
        </p:txBody>
      </p:sp>
    </p:spTree>
    <p:extLst>
      <p:ext uri="{BB962C8B-B14F-4D97-AF65-F5344CB8AC3E}">
        <p14:creationId xmlns:p14="http://schemas.microsoft.com/office/powerpoint/2010/main" val="8392206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2209800" y="2130426"/>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322782"/>
            <a:ext cx="6096000" cy="406717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6062" y="1376370"/>
            <a:ext cx="4812586" cy="3960000"/>
          </a:xfrm>
          <a:prstGeom prst="rect">
            <a:avLst/>
          </a:prstGeom>
        </p:spPr>
      </p:pic>
      <p:sp>
        <p:nvSpPr>
          <p:cNvPr id="14" name="Rectangle 7"/>
          <p:cNvSpPr>
            <a:spLocks noChangeArrowheads="1"/>
          </p:cNvSpPr>
          <p:nvPr/>
        </p:nvSpPr>
        <p:spPr bwMode="auto">
          <a:xfrm>
            <a:off x="1658938" y="58739"/>
            <a:ext cx="89011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buClrTx/>
              <a:buFontTx/>
              <a:buNone/>
            </a:pPr>
            <a:r>
              <a:rPr lang="en-US" altLang="zh-CN" sz="3200" dirty="0">
                <a:solidFill>
                  <a:srgbClr val="000000"/>
                </a:solidFill>
                <a:latin typeface="Times New Roman" panose="02020603050405020304" pitchFamily="18" charset="0"/>
              </a:rPr>
              <a:t>Identifying influential neighbors in animal flocking</a:t>
            </a:r>
            <a:endParaRPr lang="zh-CN" altLang="zh-CN" sz="3200" dirty="0">
              <a:solidFill>
                <a:srgbClr val="0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699001"/>
            <a:ext cx="5508625"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2276475"/>
            <a:ext cx="5364163"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3716339"/>
            <a:ext cx="5329238"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76" y="1844676"/>
            <a:ext cx="2479675"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981076"/>
            <a:ext cx="6192838"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661025"/>
            <a:ext cx="480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Rectangle 2"/>
          <p:cNvSpPr>
            <a:spLocks noGrp="1" noChangeArrowheads="1"/>
          </p:cNvSpPr>
          <p:nvPr>
            <p:ph type="title"/>
          </p:nvPr>
        </p:nvSpPr>
        <p:spPr>
          <a:xfrm>
            <a:off x="1560513" y="44451"/>
            <a:ext cx="9144000" cy="777875"/>
          </a:xfrm>
        </p:spPr>
        <p:txBody>
          <a:bodyPr/>
          <a:lstStyle/>
          <a:p>
            <a:pPr eaLnBrk="1" hangingPunct="1"/>
            <a:r>
              <a:rPr lang="en-US" altLang="zh-CN" sz="4000" b="1">
                <a:latin typeface="Times New Roman" panose="02020603050405020304" pitchFamily="18" charset="0"/>
              </a:rPr>
              <a:t>Complexity Research in Neural System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tretch>
            <a:fillRect/>
          </a:stretch>
        </p:blipFill>
        <p:spPr>
          <a:xfrm>
            <a:off x="4557481" y="365125"/>
            <a:ext cx="3077037" cy="1325563"/>
          </a:xfrm>
          <a:noFill/>
        </p:spPr>
      </p:pic>
      <p:pic>
        <p:nvPicPr>
          <p:cNvPr id="378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4826" y="3573463"/>
            <a:ext cx="3529013" cy="2106612"/>
          </a:xfrm>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33375"/>
            <a:ext cx="78486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0214" y="5476876"/>
            <a:ext cx="3887787"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3396184"/>
            <a:ext cx="5113337"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20" y="4412054"/>
            <a:ext cx="4392612"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1367548"/>
            <a:ext cx="8532813" cy="203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88913"/>
            <a:ext cx="8027987" cy="10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9525"/>
            <a:ext cx="3429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1851025" y="333376"/>
            <a:ext cx="4749800" cy="2951163"/>
          </a:xfrm>
        </p:spPr>
        <p:txBody>
          <a:bodyPr anchor="ctr"/>
          <a:lstStyle/>
          <a:p>
            <a:pPr eaLnBrk="1" hangingPunct="1"/>
            <a:r>
              <a:rPr lang="en-US" altLang="zh-CN" sz="2800">
                <a:solidFill>
                  <a:schemeClr val="tx1"/>
                </a:solidFill>
              </a:rPr>
              <a:t>To Play The Game</a:t>
            </a:r>
            <a:br>
              <a:rPr lang="en-US" altLang="zh-CN" sz="2800">
                <a:solidFill>
                  <a:schemeClr val="tx1"/>
                </a:solidFill>
              </a:rPr>
            </a:br>
            <a:r>
              <a:rPr lang="en-US" altLang="zh-CN" sz="2800" i="1">
                <a:solidFill>
                  <a:schemeClr val="tx1"/>
                </a:solidFill>
              </a:rPr>
              <a:t>Ms. Pac-Man</a:t>
            </a:r>
            <a:r>
              <a:rPr lang="en-US" altLang="zh-CN" sz="2800">
                <a:solidFill>
                  <a:schemeClr val="tx1"/>
                </a:solidFill>
              </a:rPr>
              <a:t/>
            </a:r>
            <a:br>
              <a:rPr lang="en-US" altLang="zh-CN" sz="2800">
                <a:solidFill>
                  <a:schemeClr val="tx1"/>
                </a:solidFill>
              </a:rPr>
            </a:br>
            <a:r>
              <a:rPr lang="en-US" altLang="zh-CN" sz="2800">
                <a:solidFill>
                  <a:schemeClr val="tx1"/>
                </a:solidFill>
              </a:rPr>
              <a:t>Automatically</a:t>
            </a:r>
            <a:br>
              <a:rPr lang="en-US" altLang="zh-CN" sz="2800">
                <a:solidFill>
                  <a:schemeClr val="tx1"/>
                </a:solidFill>
              </a:rPr>
            </a:br>
            <a:r>
              <a:rPr lang="en-US" altLang="zh-CN" sz="2400">
                <a:solidFill>
                  <a:schemeClr val="tx1"/>
                </a:solidFill>
              </a:rPr>
              <a:t/>
            </a:r>
            <a:br>
              <a:rPr lang="en-US" altLang="zh-CN" sz="2400">
                <a:solidFill>
                  <a:schemeClr val="tx1"/>
                </a:solidFill>
              </a:rPr>
            </a:br>
            <a:r>
              <a:rPr lang="en-US" altLang="zh-CN" sz="2000">
                <a:solidFill>
                  <a:srgbClr val="000000"/>
                </a:solidFill>
              </a:rPr>
              <a:t>Real Time Search Method in Nondeterministic Game—Ms. Pac-Man, ICGA Journal, Vol. 34, 4, 2011, pp. 209-222.</a:t>
            </a:r>
            <a:r>
              <a:rPr lang="en-US" altLang="zh-CN" sz="2400">
                <a:solidFill>
                  <a:srgbClr val="000000"/>
                </a:solidFill>
              </a:rPr>
              <a:t/>
            </a:r>
            <a:br>
              <a:rPr lang="en-US" altLang="zh-CN" sz="2400">
                <a:solidFill>
                  <a:srgbClr val="000000"/>
                </a:solidFill>
              </a:rPr>
            </a:br>
            <a:endParaRPr lang="en-US" altLang="zh-CN" sz="2400">
              <a:solidFill>
                <a:srgbClr val="000000"/>
              </a:solidFill>
            </a:endParaRPr>
          </a:p>
        </p:txBody>
      </p:sp>
      <p:sp>
        <p:nvSpPr>
          <p:cNvPr id="39939" name="Rectangle 3"/>
          <p:cNvSpPr>
            <a:spLocks noGrp="1" noChangeArrowheads="1"/>
          </p:cNvSpPr>
          <p:nvPr>
            <p:ph type="subTitle" idx="1"/>
          </p:nvPr>
        </p:nvSpPr>
        <p:spPr>
          <a:xfrm>
            <a:off x="2895600" y="3933825"/>
            <a:ext cx="6400800" cy="1752600"/>
          </a:xfrm>
        </p:spPr>
        <p:txBody>
          <a:bodyPr/>
          <a:lstStyle/>
          <a:p>
            <a:pPr eaLnBrk="1" hangingPunct="1"/>
            <a:endParaRPr lang="zh-CN" altLang="en-US" sz="3200"/>
          </a:p>
          <a:p>
            <a:pPr eaLnBrk="1" hangingPunct="1"/>
            <a:endParaRPr lang="zh-CN" altLang="en-US" sz="3200"/>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2420939"/>
            <a:ext cx="3084512" cy="428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6" descr="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463" y="5229226"/>
            <a:ext cx="5580062"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descr="f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364" y="196851"/>
            <a:ext cx="33115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descr="f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363" y="1296988"/>
            <a:ext cx="39608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9" descr="f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3068638"/>
            <a:ext cx="403225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
          <p:cNvGrpSpPr>
            <a:grpSpLocks/>
          </p:cNvGrpSpPr>
          <p:nvPr/>
        </p:nvGrpSpPr>
        <p:grpSpPr bwMode="auto">
          <a:xfrm>
            <a:off x="968595" y="3252787"/>
            <a:ext cx="5116513" cy="3197225"/>
            <a:chOff x="96" y="2112"/>
            <a:chExt cx="3223" cy="2014"/>
          </a:xfrm>
        </p:grpSpPr>
        <p:pic>
          <p:nvPicPr>
            <p:cNvPr id="409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2112"/>
              <a:ext cx="3223" cy="20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72" name="Text Box 3"/>
            <p:cNvSpPr txBox="1">
              <a:spLocks noChangeArrowheads="1"/>
            </p:cNvSpPr>
            <p:nvPr/>
          </p:nvSpPr>
          <p:spPr bwMode="auto">
            <a:xfrm>
              <a:off x="96" y="2112"/>
              <a:ext cx="3223" cy="2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grpSp>
      <p:sp>
        <p:nvSpPr>
          <p:cNvPr id="40963" name="Text Box 4"/>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grpSp>
        <p:nvGrpSpPr>
          <p:cNvPr id="40964" name="Group 5"/>
          <p:cNvGrpSpPr>
            <a:grpSpLocks/>
          </p:cNvGrpSpPr>
          <p:nvPr/>
        </p:nvGrpSpPr>
        <p:grpSpPr bwMode="auto">
          <a:xfrm>
            <a:off x="839416" y="204787"/>
            <a:ext cx="5603875" cy="3502025"/>
            <a:chOff x="96" y="96"/>
            <a:chExt cx="3530" cy="2206"/>
          </a:xfrm>
        </p:grpSpPr>
        <p:pic>
          <p:nvPicPr>
            <p:cNvPr id="409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96"/>
              <a:ext cx="3530" cy="22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70" name="Text Box 7"/>
            <p:cNvSpPr txBox="1">
              <a:spLocks noChangeArrowheads="1"/>
            </p:cNvSpPr>
            <p:nvPr/>
          </p:nvSpPr>
          <p:spPr bwMode="auto">
            <a:xfrm>
              <a:off x="96" y="96"/>
              <a:ext cx="3530" cy="2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grpSp>
      <p:grpSp>
        <p:nvGrpSpPr>
          <p:cNvPr id="40965" name="Group 8"/>
          <p:cNvGrpSpPr>
            <a:grpSpLocks/>
          </p:cNvGrpSpPr>
          <p:nvPr/>
        </p:nvGrpSpPr>
        <p:grpSpPr bwMode="auto">
          <a:xfrm>
            <a:off x="5759450" y="76199"/>
            <a:ext cx="6015038" cy="3759200"/>
            <a:chOff x="2160" y="48"/>
            <a:chExt cx="3789" cy="2368"/>
          </a:xfrm>
        </p:grpSpPr>
        <p:pic>
          <p:nvPicPr>
            <p:cNvPr id="4096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48"/>
              <a:ext cx="3789" cy="2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8" name="Text Box 10"/>
            <p:cNvSpPr txBox="1">
              <a:spLocks noChangeArrowheads="1"/>
            </p:cNvSpPr>
            <p:nvPr/>
          </p:nvSpPr>
          <p:spPr bwMode="auto">
            <a:xfrm>
              <a:off x="2160" y="48"/>
              <a:ext cx="3789" cy="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grpSp>
      <p:sp>
        <p:nvSpPr>
          <p:cNvPr id="40966" name="Rectangle 11"/>
          <p:cNvSpPr>
            <a:spLocks noChangeArrowheads="1"/>
          </p:cNvSpPr>
          <p:nvPr/>
        </p:nvSpPr>
        <p:spPr bwMode="auto">
          <a:xfrm>
            <a:off x="6888163" y="3933826"/>
            <a:ext cx="3757612"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a:buClrTx/>
              <a:buFontTx/>
              <a:buNone/>
            </a:pPr>
            <a:r>
              <a:rPr lang="en-US" altLang="zh-CN" sz="2400">
                <a:solidFill>
                  <a:srgbClr val="000000"/>
                </a:solidFill>
                <a:latin typeface="Times New Roman" panose="02020603050405020304" pitchFamily="18" charset="0"/>
              </a:rPr>
              <a:t>Chess Programming Wiki:as one of the two papers of the year, out of 50 papers within 100 years, including Von Newman, Claude Shannon and John Nash</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687997" y="44451"/>
            <a:ext cx="4812834"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buClrTx/>
              <a:buFontTx/>
              <a:buNone/>
            </a:pPr>
            <a:r>
              <a:rPr lang="zh-CN" altLang="en-US" sz="4000" b="1" dirty="0">
                <a:solidFill>
                  <a:srgbClr val="000000"/>
                </a:solidFill>
              </a:rPr>
              <a:t>收缩型社会经济发展</a:t>
            </a:r>
            <a:endParaRPr lang="zh-CN" altLang="zh-CN" sz="4000" b="1" dirty="0">
              <a:solidFill>
                <a:srgbClr val="000000"/>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52736"/>
            <a:ext cx="5209459" cy="5112000"/>
          </a:xfrm>
          <a:prstGeom prst="rect">
            <a:avLst/>
          </a:prstGeom>
        </p:spPr>
      </p:pic>
      <p:pic>
        <p:nvPicPr>
          <p:cNvPr id="3" name="图片 2"/>
          <p:cNvPicPr>
            <a:picLocks noChangeAspect="1"/>
          </p:cNvPicPr>
          <p:nvPr/>
        </p:nvPicPr>
        <p:blipFill rotWithShape="1">
          <a:blip r:embed="rId4"/>
          <a:srcRect r="9467"/>
          <a:stretch/>
        </p:blipFill>
        <p:spPr>
          <a:xfrm>
            <a:off x="5615047" y="1196752"/>
            <a:ext cx="6341737" cy="2448000"/>
          </a:xfrm>
          <a:prstGeom prst="rect">
            <a:avLst/>
          </a:prstGeom>
        </p:spPr>
      </p:pic>
      <p:sp>
        <p:nvSpPr>
          <p:cNvPr id="4" name="矩形 3"/>
          <p:cNvSpPr/>
          <p:nvPr/>
        </p:nvSpPr>
        <p:spPr>
          <a:xfrm>
            <a:off x="6312024" y="4365104"/>
            <a:ext cx="5256584" cy="1200329"/>
          </a:xfrm>
          <a:prstGeom prst="rect">
            <a:avLst/>
          </a:prstGeom>
        </p:spPr>
        <p:txBody>
          <a:bodyPr wrap="square">
            <a:spAutoFit/>
          </a:bodyPr>
          <a:lstStyle/>
          <a:p>
            <a:r>
              <a:rPr lang="zh-CN" altLang="en-US" dirty="0">
                <a:solidFill>
                  <a:srgbClr val="3E3E3E"/>
                </a:solidFill>
                <a:latin typeface="Hiragino Sans GB"/>
              </a:rPr>
              <a:t>社会收缩主要是因为人口衰减造成的，所以应对收缩型社会首先要考虑的是尽量减缓人口衰减的冲击程度。这里比较紧迫的是尽快调整人口政策，包括直接的人口政策和间接的人口政策。</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981200" y="166689"/>
            <a:ext cx="853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pic>
        <p:nvPicPr>
          <p:cNvPr id="2" name="图片 1"/>
          <p:cNvPicPr>
            <a:picLocks noChangeAspect="1"/>
          </p:cNvPicPr>
          <p:nvPr/>
        </p:nvPicPr>
        <p:blipFill>
          <a:blip r:embed="rId3"/>
          <a:stretch>
            <a:fillRect/>
          </a:stretch>
        </p:blipFill>
        <p:spPr>
          <a:xfrm>
            <a:off x="335360" y="260648"/>
            <a:ext cx="7277116" cy="2304000"/>
          </a:xfrm>
          <a:prstGeom prst="rect">
            <a:avLst/>
          </a:prstGeom>
        </p:spPr>
      </p:pic>
      <p:sp>
        <p:nvSpPr>
          <p:cNvPr id="4" name="矩形 3"/>
          <p:cNvSpPr/>
          <p:nvPr/>
        </p:nvSpPr>
        <p:spPr>
          <a:xfrm>
            <a:off x="8168786" y="980728"/>
            <a:ext cx="3531140" cy="2585323"/>
          </a:xfrm>
          <a:prstGeom prst="rect">
            <a:avLst/>
          </a:prstGeom>
        </p:spPr>
        <p:txBody>
          <a:bodyPr wrap="square">
            <a:spAutoFit/>
          </a:bodyPr>
          <a:lstStyle/>
          <a:p>
            <a:r>
              <a:rPr lang="zh-CN" altLang="en-US" dirty="0">
                <a:solidFill>
                  <a:schemeClr val="tx1"/>
                </a:solidFill>
              </a:rPr>
              <a:t>郭平教授的研究团队在国际权威期刊</a:t>
            </a:r>
            <a:r>
              <a:rPr lang="en-US" altLang="zh-CN" dirty="0">
                <a:solidFill>
                  <a:schemeClr val="tx1"/>
                </a:solidFill>
              </a:rPr>
              <a:t>《Optics Express》</a:t>
            </a:r>
            <a:r>
              <a:rPr lang="zh-CN" altLang="en-US" dirty="0">
                <a:solidFill>
                  <a:schemeClr val="tx1"/>
                </a:solidFill>
              </a:rPr>
              <a:t>上发表了应用盲反卷积方法对郭守敬望远镜（</a:t>
            </a:r>
            <a:r>
              <a:rPr lang="en-US" altLang="zh-CN" dirty="0">
                <a:solidFill>
                  <a:schemeClr val="tx1"/>
                </a:solidFill>
              </a:rPr>
              <a:t>LAMOST</a:t>
            </a:r>
            <a:r>
              <a:rPr lang="zh-CN" altLang="en-US" dirty="0">
                <a:solidFill>
                  <a:schemeClr val="tx1"/>
                </a:solidFill>
              </a:rPr>
              <a:t>）的二维多光纤光谱图像进行一维光谱抽取的研究。该成果为一维光谱的抽取提供了一种新的手段，可以为天文研究人员提供更为可靠的天文数据。</a:t>
            </a:r>
            <a:endParaRPr lang="en-US" dirty="0">
              <a:solidFill>
                <a:schemeClr val="tx1"/>
              </a:solidFill>
            </a:endParaRPr>
          </a:p>
        </p:txBody>
      </p:sp>
      <p:pic>
        <p:nvPicPr>
          <p:cNvPr id="5" name="图片 4"/>
          <p:cNvPicPr>
            <a:picLocks noChangeAspect="1"/>
          </p:cNvPicPr>
          <p:nvPr/>
        </p:nvPicPr>
        <p:blipFill>
          <a:blip r:embed="rId4"/>
          <a:stretch>
            <a:fillRect/>
          </a:stretch>
        </p:blipFill>
        <p:spPr>
          <a:xfrm>
            <a:off x="6600056" y="4221088"/>
            <a:ext cx="4419600" cy="1838325"/>
          </a:xfrm>
          <a:prstGeom prst="rect">
            <a:avLst/>
          </a:prstGeom>
        </p:spPr>
      </p:pic>
      <p:pic>
        <p:nvPicPr>
          <p:cNvPr id="6" name="图片 5"/>
          <p:cNvPicPr>
            <a:picLocks noChangeAspect="1"/>
          </p:cNvPicPr>
          <p:nvPr/>
        </p:nvPicPr>
        <p:blipFill>
          <a:blip r:embed="rId5"/>
          <a:stretch>
            <a:fillRect/>
          </a:stretch>
        </p:blipFill>
        <p:spPr>
          <a:xfrm>
            <a:off x="1343472" y="3140968"/>
            <a:ext cx="4229100" cy="320992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5653" y="260648"/>
            <a:ext cx="6192688" cy="576262"/>
          </a:xfrm>
          <a:extLst>
            <a:ext uri="{91240B29-F687-4F45-9708-019B960494DF}">
              <a14:hiddenLine xmlns:a14="http://schemas.microsoft.com/office/drawing/2010/main" w="9525" cap="flat">
                <a:solidFill>
                  <a:srgbClr val="3465AF"/>
                </a:solidFill>
                <a:round/>
                <a:headEnd/>
                <a:tailEnd/>
              </a14:hiddenLine>
            </a:ext>
          </a:extLst>
        </p:spPr>
        <p:txBody>
          <a:bodyPr vert="horz" wrap="square" lIns="0" tIns="3657" rIns="0" bIns="0" numCol="1" anchor="ctr" anchorCtr="0" compatLnSpc="1">
            <a:prstTxWarp prst="textNoShape">
              <a:avLst/>
            </a:prstTxWarp>
            <a:normAutofit/>
          </a:bodyPr>
          <a:lstStyle/>
          <a:p>
            <a:pPr defTabSz="407988">
              <a:lnSpc>
                <a:spcPct val="98000"/>
              </a:lnSpc>
              <a:tabLst>
                <a:tab pos="407988" algn="l"/>
                <a:tab pos="814388" algn="l"/>
                <a:tab pos="1222375" algn="l"/>
                <a:tab pos="1630363" algn="l"/>
                <a:tab pos="2038350" algn="l"/>
                <a:tab pos="2444750" algn="l"/>
                <a:tab pos="2852738" algn="l"/>
                <a:tab pos="3260725" algn="l"/>
                <a:tab pos="3667125" algn="l"/>
                <a:tab pos="4075113" algn="l"/>
                <a:tab pos="4483100" algn="l"/>
                <a:tab pos="4891088" algn="l"/>
                <a:tab pos="5297488" algn="l"/>
                <a:tab pos="5705475" algn="l"/>
                <a:tab pos="6113463" algn="l"/>
                <a:tab pos="6519863" algn="l"/>
                <a:tab pos="6927850" algn="l"/>
                <a:tab pos="7335838" algn="l"/>
                <a:tab pos="7742238" algn="l"/>
                <a:tab pos="8150225" algn="l"/>
              </a:tabLst>
            </a:pPr>
            <a:r>
              <a:rPr lang="en-US" altLang="zh-CN" sz="2900" b="1" dirty="0">
                <a:solidFill>
                  <a:srgbClr val="000000"/>
                </a:solidFill>
                <a:latin typeface="Times New Roman" panose="02020603050405020304" pitchFamily="18" charset="0"/>
              </a:rPr>
              <a:t>Money creation:</a:t>
            </a:r>
          </a:p>
        </p:txBody>
      </p:sp>
      <p:pic>
        <p:nvPicPr>
          <p:cNvPr id="2" name="图片 1"/>
          <p:cNvPicPr>
            <a:picLocks noChangeAspect="1"/>
          </p:cNvPicPr>
          <p:nvPr/>
        </p:nvPicPr>
        <p:blipFill>
          <a:blip r:embed="rId3"/>
          <a:stretch>
            <a:fillRect/>
          </a:stretch>
        </p:blipFill>
        <p:spPr>
          <a:xfrm>
            <a:off x="5159896" y="548779"/>
            <a:ext cx="5898263" cy="3060000"/>
          </a:xfrm>
          <a:prstGeom prst="rect">
            <a:avLst/>
          </a:prstGeom>
        </p:spPr>
      </p:pic>
      <p:pic>
        <p:nvPicPr>
          <p:cNvPr id="3" name="图片 2"/>
          <p:cNvPicPr>
            <a:picLocks noChangeAspect="1"/>
          </p:cNvPicPr>
          <p:nvPr/>
        </p:nvPicPr>
        <p:blipFill>
          <a:blip r:embed="rId4"/>
          <a:stretch>
            <a:fillRect/>
          </a:stretch>
        </p:blipFill>
        <p:spPr>
          <a:xfrm>
            <a:off x="917062" y="833625"/>
            <a:ext cx="3781425" cy="600075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44" y="4077072"/>
            <a:ext cx="2340875" cy="1971264"/>
          </a:xfrm>
          <a:prstGeom prst="rect">
            <a:avLst/>
          </a:prstGeom>
        </p:spPr>
      </p:pic>
      <p:pic>
        <p:nvPicPr>
          <p:cNvPr id="6" name="图片 5"/>
          <p:cNvPicPr>
            <a:picLocks noChangeAspect="1"/>
          </p:cNvPicPr>
          <p:nvPr/>
        </p:nvPicPr>
        <p:blipFill>
          <a:blip r:embed="rId6"/>
          <a:stretch>
            <a:fillRect/>
          </a:stretch>
        </p:blipFill>
        <p:spPr>
          <a:xfrm>
            <a:off x="8591051" y="3550201"/>
            <a:ext cx="3624118" cy="330779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1424" y="166689"/>
            <a:ext cx="8228013" cy="576262"/>
          </a:xfrm>
          <a:extLst>
            <a:ext uri="{91240B29-F687-4F45-9708-019B960494DF}">
              <a14:hiddenLine xmlns:a14="http://schemas.microsoft.com/office/drawing/2010/main" w="9525" cap="flat">
                <a:solidFill>
                  <a:srgbClr val="3465AF"/>
                </a:solidFill>
                <a:round/>
                <a:headEnd/>
                <a:tailEnd/>
              </a14:hiddenLine>
            </a:ext>
          </a:extLst>
        </p:spPr>
        <p:txBody>
          <a:bodyPr vert="horz" wrap="square" lIns="0" tIns="3657" rIns="0" bIns="0" numCol="1" anchor="ctr" anchorCtr="0" compatLnSpc="1">
            <a:prstTxWarp prst="textNoShape">
              <a:avLst/>
            </a:prstTxWarp>
            <a:normAutofit fontScale="90000"/>
          </a:bodyPr>
          <a:lstStyle/>
          <a:p>
            <a:pPr defTabSz="407988" eaLnBrk="1" hangingPunct="1">
              <a:lnSpc>
                <a:spcPct val="98000"/>
              </a:lnSpc>
              <a:tabLst>
                <a:tab pos="407988" algn="l"/>
                <a:tab pos="814388" algn="l"/>
                <a:tab pos="1222375" algn="l"/>
                <a:tab pos="1630363" algn="l"/>
                <a:tab pos="2038350" algn="l"/>
                <a:tab pos="2444750" algn="l"/>
                <a:tab pos="2852738" algn="l"/>
                <a:tab pos="3260725" algn="l"/>
                <a:tab pos="3667125" algn="l"/>
                <a:tab pos="4075113" algn="l"/>
                <a:tab pos="4483100" algn="l"/>
                <a:tab pos="4891088" algn="l"/>
                <a:tab pos="5297488" algn="l"/>
                <a:tab pos="5705475" algn="l"/>
                <a:tab pos="6113463" algn="l"/>
                <a:tab pos="6519863" algn="l"/>
                <a:tab pos="6927850" algn="l"/>
                <a:tab pos="7335838" algn="l"/>
                <a:tab pos="7742238" algn="l"/>
                <a:tab pos="8150225" algn="l"/>
              </a:tabLst>
            </a:pPr>
            <a:r>
              <a:rPr lang="en-US" altLang="zh-CN" b="1" dirty="0">
                <a:solidFill>
                  <a:srgbClr val="000000"/>
                </a:solidFill>
                <a:latin typeface="Times New Roman" panose="02020603050405020304" pitchFamily="18" charset="0"/>
              </a:rPr>
              <a:t>Do Scientist trace hot topics? </a:t>
            </a:r>
          </a:p>
        </p:txBody>
      </p:sp>
      <p:sp>
        <p:nvSpPr>
          <p:cNvPr id="51203" name="Rectangle 3"/>
          <p:cNvSpPr>
            <a:spLocks noGrp="1" noChangeArrowheads="1"/>
          </p:cNvSpPr>
          <p:nvPr>
            <p:ph type="subTitle" idx="4294967295"/>
          </p:nvPr>
        </p:nvSpPr>
        <p:spPr>
          <a:xfrm>
            <a:off x="1487488" y="1052736"/>
            <a:ext cx="8712200" cy="2901950"/>
          </a:xfrm>
          <a:extLst>
            <a:ext uri="{91240B29-F687-4F45-9708-019B960494DF}">
              <a14:hiddenLine xmlns:a14="http://schemas.microsoft.com/office/drawing/2010/main" w="9525" cap="flat">
                <a:solidFill>
                  <a:srgbClr val="3465AF"/>
                </a:solidFill>
                <a:round/>
                <a:headEnd/>
                <a:tailEnd/>
              </a14:hiddenLine>
            </a:ext>
          </a:extLst>
        </p:spPr>
        <p:txBody>
          <a:bodyPr vert="horz" wrap="square" lIns="0" tIns="0" rIns="0" bIns="0" numCol="1" anchor="ctr" anchorCtr="0" compatLnSpc="1">
            <a:prstTxWarp prst="textNoShape">
              <a:avLst/>
            </a:prstTxWarp>
            <a:normAutofit lnSpcReduction="10000"/>
          </a:bodyPr>
          <a:lstStyle/>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sz="1800" dirty="0">
                <a:latin typeface="Times New Roman" panose="02020603050405020304" pitchFamily="18" charset="0"/>
              </a:rPr>
              <a:t> Science developed from accumulated knowledge in forms of original and innovative works</a:t>
            </a:r>
          </a:p>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sz="1800" dirty="0">
                <a:latin typeface="Times New Roman" panose="02020603050405020304" pitchFamily="18" charset="0"/>
              </a:rPr>
              <a:t>How often a published paper is a part of the accumulation or an creative work?</a:t>
            </a:r>
          </a:p>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sz="1800" dirty="0">
                <a:latin typeface="Times New Roman" panose="02020603050405020304" pitchFamily="18" charset="0"/>
              </a:rPr>
              <a:t>We measured this using records of all publications in APS journals during 1976-2009.</a:t>
            </a:r>
          </a:p>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sz="1800" dirty="0">
                <a:latin typeface="Times New Roman" panose="02020603050405020304" pitchFamily="18" charset="0"/>
              </a:rPr>
              <a:t>Preferential attachment, which means hot field get more newly published papers, is found.</a:t>
            </a:r>
          </a:p>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sz="1800" dirty="0">
                <a:latin typeface="Times New Roman" panose="02020603050405020304" pitchFamily="18" charset="0"/>
              </a:rPr>
              <a:t>There is a difference among papers from different countries, with different numbers of authors and different number of references. </a:t>
            </a:r>
          </a:p>
          <a:p>
            <a:pPr marL="0" indent="0" algn="ctr" eaLnBrk="1" hangingPunct="1">
              <a:lnSpc>
                <a:spcPct val="110000"/>
              </a:lnSpc>
              <a:buSzPct val="45000"/>
              <a:buFont typeface="StarSymbol"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n-US" altLang="zh-CN" dirty="0">
                <a:latin typeface="Times New Roman" panose="02020603050405020304" pitchFamily="18" charset="0"/>
              </a:rPr>
              <a:t>Highlighted by Nature “Fashion rules in Physics”</a:t>
            </a: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4149080"/>
            <a:ext cx="5886450" cy="213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029558" y="476672"/>
            <a:ext cx="8534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a:r>
              <a:rPr lang="en-US" altLang="zh-CN" sz="4000" b="1" dirty="0">
                <a:solidFill>
                  <a:schemeClr val="tx1"/>
                </a:solidFill>
                <a:cs typeface="Arial" panose="020B0604020202020204" pitchFamily="34" charset="0"/>
              </a:rPr>
              <a:t>School of Systems Science</a:t>
            </a:r>
          </a:p>
        </p:txBody>
      </p:sp>
      <p:sp>
        <p:nvSpPr>
          <p:cNvPr id="10243" name="Text Box 3"/>
          <p:cNvSpPr txBox="1">
            <a:spLocks noChangeArrowheads="1"/>
          </p:cNvSpPr>
          <p:nvPr/>
        </p:nvSpPr>
        <p:spPr bwMode="auto">
          <a:xfrm>
            <a:off x="1015761" y="1340768"/>
            <a:ext cx="10801200" cy="489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a:buFont typeface="Arial" panose="020B0604020202020204" pitchFamily="34" charset="0"/>
              <a:buChar char="•"/>
            </a:pPr>
            <a:r>
              <a:rPr lang="en-US" altLang="zh-CN" sz="2400" dirty="0">
                <a:solidFill>
                  <a:srgbClr val="000000"/>
                </a:solidFill>
                <a:latin typeface="Times New Roman" panose="02020603050405020304" pitchFamily="18" charset="0"/>
              </a:rPr>
              <a:t>1979, Non-equilibrium System Institute </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1985, Systems Theory Undergraduate Program</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1990, One of the First  Systems Science PhD Programs in China</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1993,1996, Department of Systems Science</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1998, First Post-doc Program in China</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2000, PhD Authorization in all first and second level disciplines of Systems Science </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2001, Laboratory of  Systems Analysis </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2001, Systems Theory: the Only National Key Support Group</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2004, Complexity Research Center</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2004, 2008, 2012, Ranked in the Front in Chinese System Science Universities in Evaluations by Ministry of Education, especially academic reputation</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2013, School of Systems Science</a:t>
            </a:r>
          </a:p>
          <a:p>
            <a:pPr algn="l">
              <a:buFont typeface="Arial" panose="020B0604020202020204" pitchFamily="34" charset="0"/>
              <a:buChar char="•"/>
            </a:pPr>
            <a:r>
              <a:rPr lang="en-US" altLang="zh-CN" sz="2400" dirty="0">
                <a:solidFill>
                  <a:srgbClr val="000000"/>
                </a:solidFill>
                <a:latin typeface="Times New Roman" panose="02020603050405020304" pitchFamily="18" charset="0"/>
              </a:rPr>
              <a:t>2018, World Top Rank Univeristy, World Top Rank Discipline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7368" y="476672"/>
            <a:ext cx="2376264"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zh-CN" altLang="en-US" sz="2800" b="1" dirty="0">
                <a:solidFill>
                  <a:schemeClr val="tx1"/>
                </a:solidFill>
              </a:rPr>
              <a:t>国际交流</a:t>
            </a:r>
          </a:p>
        </p:txBody>
      </p:sp>
      <p:graphicFrame>
        <p:nvGraphicFramePr>
          <p:cNvPr id="5" name="表格 4"/>
          <p:cNvGraphicFramePr>
            <a:graphicFrameLocks noGrp="1"/>
          </p:cNvGraphicFramePr>
          <p:nvPr>
            <p:extLst>
              <p:ext uri="{D42A27DB-BD31-4B8C-83A1-F6EECF244321}">
                <p14:modId xmlns:p14="http://schemas.microsoft.com/office/powerpoint/2010/main" val="4218157351"/>
              </p:ext>
            </p:extLst>
          </p:nvPr>
        </p:nvGraphicFramePr>
        <p:xfrm>
          <a:off x="2351584" y="836712"/>
          <a:ext cx="7560840" cy="4824540"/>
        </p:xfrm>
        <a:graphic>
          <a:graphicData uri="http://schemas.openxmlformats.org/drawingml/2006/table">
            <a:tbl>
              <a:tblPr>
                <a:tableStyleId>{9D7B26C5-4107-4FEC-AEDC-1716B250A1EF}</a:tableStyleId>
              </a:tblPr>
              <a:tblGrid>
                <a:gridCol w="1175970">
                  <a:extLst>
                    <a:ext uri="{9D8B030D-6E8A-4147-A177-3AD203B41FA5}">
                      <a16:colId xmlns:a16="http://schemas.microsoft.com/office/drawing/2014/main" val="3873923435"/>
                    </a:ext>
                  </a:extLst>
                </a:gridCol>
                <a:gridCol w="1175970">
                  <a:extLst>
                    <a:ext uri="{9D8B030D-6E8A-4147-A177-3AD203B41FA5}">
                      <a16:colId xmlns:a16="http://schemas.microsoft.com/office/drawing/2014/main" val="2011392224"/>
                    </a:ext>
                  </a:extLst>
                </a:gridCol>
                <a:gridCol w="1175970">
                  <a:extLst>
                    <a:ext uri="{9D8B030D-6E8A-4147-A177-3AD203B41FA5}">
                      <a16:colId xmlns:a16="http://schemas.microsoft.com/office/drawing/2014/main" val="3607362574"/>
                    </a:ext>
                  </a:extLst>
                </a:gridCol>
                <a:gridCol w="2856960">
                  <a:extLst>
                    <a:ext uri="{9D8B030D-6E8A-4147-A177-3AD203B41FA5}">
                      <a16:colId xmlns:a16="http://schemas.microsoft.com/office/drawing/2014/main" val="1529860013"/>
                    </a:ext>
                  </a:extLst>
                </a:gridCol>
                <a:gridCol w="1175970">
                  <a:extLst>
                    <a:ext uri="{9D8B030D-6E8A-4147-A177-3AD203B41FA5}">
                      <a16:colId xmlns:a16="http://schemas.microsoft.com/office/drawing/2014/main" val="2258077360"/>
                    </a:ext>
                  </a:extLst>
                </a:gridCol>
              </a:tblGrid>
              <a:tr h="264800">
                <a:tc>
                  <a:txBody>
                    <a:bodyPr/>
                    <a:lstStyle/>
                    <a:p>
                      <a:pPr algn="l" fontAlgn="ctr"/>
                      <a:r>
                        <a:rPr lang="zh-CN" altLang="en-US" sz="1400" b="1" i="0" u="none" strike="noStrike" dirty="0">
                          <a:solidFill>
                            <a:srgbClr val="000000"/>
                          </a:solidFill>
                          <a:effectLst/>
                          <a:latin typeface="+mn-ea"/>
                          <a:ea typeface="+mn-ea"/>
                        </a:rPr>
                        <a:t>时间</a:t>
                      </a:r>
                      <a:endParaRPr lang="en-US" altLang="zh-CN" sz="1400" b="1"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姓名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拟去国家</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拟去单位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事由</a:t>
                      </a:r>
                    </a:p>
                  </a:txBody>
                  <a:tcPr marL="5864" marR="5864" marT="5864" marB="0" anchor="ctr"/>
                </a:tc>
                <a:extLst>
                  <a:ext uri="{0D108BD9-81ED-4DB2-BD59-A6C34878D82A}">
                    <a16:rowId xmlns:a16="http://schemas.microsoft.com/office/drawing/2014/main" val="1323811720"/>
                  </a:ext>
                </a:extLst>
              </a:tr>
              <a:tr h="268220">
                <a:tc>
                  <a:txBody>
                    <a:bodyPr/>
                    <a:lstStyle/>
                    <a:p>
                      <a:pPr algn="l" fontAlgn="ctr"/>
                      <a:r>
                        <a:rPr lang="en-US" altLang="zh-CN" sz="1400" u="none" strike="noStrike" dirty="0">
                          <a:effectLst/>
                        </a:rPr>
                        <a:t>20190929</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黄思羽</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effectLst/>
                        </a:rPr>
                        <a:t>新加坡</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南洋理工大学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803705258"/>
                  </a:ext>
                </a:extLst>
              </a:tr>
              <a:tr h="268220">
                <a:tc>
                  <a:txBody>
                    <a:bodyPr/>
                    <a:lstStyle/>
                    <a:p>
                      <a:pPr algn="l" fontAlgn="ctr"/>
                      <a:r>
                        <a:rPr lang="en-US" altLang="zh-CN" sz="1400" u="none" strike="noStrike">
                          <a:effectLst/>
                        </a:rPr>
                        <a:t>20190715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李本继</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effectLst/>
                        </a:rPr>
                        <a:t>英国</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伦敦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2137694906"/>
                  </a:ext>
                </a:extLst>
              </a:tr>
              <a:tr h="268220">
                <a:tc>
                  <a:txBody>
                    <a:bodyPr/>
                    <a:lstStyle/>
                    <a:p>
                      <a:pPr algn="l" fontAlgn="ctr"/>
                      <a:r>
                        <a:rPr lang="en-US" altLang="zh-CN" sz="1400" u="none" strike="noStrike">
                          <a:effectLst/>
                        </a:rPr>
                        <a:t>20190709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刘晶</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俄罗斯</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莫斯科</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009900415"/>
                  </a:ext>
                </a:extLst>
              </a:tr>
              <a:tr h="268220">
                <a:tc>
                  <a:txBody>
                    <a:bodyPr/>
                    <a:lstStyle/>
                    <a:p>
                      <a:pPr algn="l" fontAlgn="ctr"/>
                      <a:r>
                        <a:rPr lang="en-US" altLang="zh-CN" sz="1400" u="none" strike="noStrike">
                          <a:effectLst/>
                        </a:rPr>
                        <a:t>20190526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高飞</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1018448272"/>
                  </a:ext>
                </a:extLst>
              </a:tr>
              <a:tr h="268220">
                <a:tc>
                  <a:txBody>
                    <a:bodyPr/>
                    <a:lstStyle/>
                    <a:p>
                      <a:pPr algn="l" fontAlgn="ctr"/>
                      <a:r>
                        <a:rPr lang="en-US" altLang="zh-CN" sz="1400" u="none" strike="noStrike" dirty="0">
                          <a:effectLst/>
                        </a:rPr>
                        <a:t>20190526</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solidFill>
                            <a:schemeClr val="bg2">
                              <a:lumMod val="90000"/>
                            </a:schemeClr>
                          </a:solidFill>
                          <a:effectLst/>
                        </a:rPr>
                        <a:t>吴宗柠</a:t>
                      </a:r>
                      <a:endParaRPr lang="zh-CN" altLang="en-US" sz="1400" b="0" i="0" u="none" strike="noStrike">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1345774394"/>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邹丽</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1966701091"/>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张奥博</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2791102065"/>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汪峰华</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2511511084"/>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邢延猛</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effectLst/>
                        </a:rPr>
                        <a:t>美国</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022478002"/>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王亚楠</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231431153"/>
                  </a:ext>
                </a:extLst>
              </a:tr>
              <a:tr h="268220">
                <a:tc>
                  <a:txBody>
                    <a:bodyPr/>
                    <a:lstStyle/>
                    <a:p>
                      <a:pPr algn="l" fontAlgn="ctr"/>
                      <a:r>
                        <a:rPr lang="en-US" altLang="zh-CN" sz="1400" u="none" strike="noStrike">
                          <a:effectLst/>
                        </a:rPr>
                        <a:t>20190525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李灵博</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佛蒙特大学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839416251"/>
                  </a:ext>
                </a:extLst>
              </a:tr>
              <a:tr h="268220">
                <a:tc>
                  <a:txBody>
                    <a:bodyPr/>
                    <a:lstStyle/>
                    <a:p>
                      <a:pPr algn="l" fontAlgn="ctr"/>
                      <a:r>
                        <a:rPr lang="en-US" altLang="zh-CN" sz="1400" u="none" strike="noStrike">
                          <a:effectLst/>
                        </a:rPr>
                        <a:t>20190523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邓晓丹</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希腊</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克里特岛（</a:t>
                      </a:r>
                      <a:r>
                        <a:rPr lang="en-US" sz="1400" u="none" strike="noStrike">
                          <a:effectLst/>
                        </a:rPr>
                        <a:t>Crete） </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1380557092"/>
                  </a:ext>
                </a:extLst>
              </a:tr>
              <a:tr h="268220">
                <a:tc>
                  <a:txBody>
                    <a:bodyPr/>
                    <a:lstStyle/>
                    <a:p>
                      <a:pPr algn="l" fontAlgn="ctr"/>
                      <a:r>
                        <a:rPr lang="en-US" altLang="zh-CN" sz="1400" u="none" strike="noStrike">
                          <a:effectLst/>
                        </a:rPr>
                        <a:t>20181024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王铭崧</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越南</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顺化市</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162511215"/>
                  </a:ext>
                </a:extLst>
              </a:tr>
              <a:tr h="268220">
                <a:tc>
                  <a:txBody>
                    <a:bodyPr/>
                    <a:lstStyle/>
                    <a:p>
                      <a:pPr algn="l" fontAlgn="ctr"/>
                      <a:r>
                        <a:rPr lang="en-US" altLang="zh-CN" sz="1400" u="none" strike="noStrike">
                          <a:effectLst/>
                        </a:rPr>
                        <a:t>20180921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王伟嘉</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希腊</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塞萨洛尼基</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897184930"/>
                  </a:ext>
                </a:extLst>
              </a:tr>
              <a:tr h="268220">
                <a:tc>
                  <a:txBody>
                    <a:bodyPr/>
                    <a:lstStyle/>
                    <a:p>
                      <a:pPr algn="l" fontAlgn="ctr"/>
                      <a:r>
                        <a:rPr lang="en-US" altLang="zh-CN" sz="1400" u="none" strike="noStrike">
                          <a:effectLst/>
                        </a:rPr>
                        <a:t>20180921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林国政</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希腊</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塞萨洛尼基</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686960160"/>
                  </a:ext>
                </a:extLst>
              </a:tr>
              <a:tr h="268220">
                <a:tc>
                  <a:txBody>
                    <a:bodyPr/>
                    <a:lstStyle/>
                    <a:p>
                      <a:pPr algn="l" fontAlgn="ctr"/>
                      <a:r>
                        <a:rPr lang="en-US" altLang="zh-CN" sz="1400" u="none" strike="noStrike" dirty="0">
                          <a:effectLst/>
                        </a:rPr>
                        <a:t>20180617</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幸小云</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巴德学院列为经济研究所</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参加会议</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3329794989"/>
                  </a:ext>
                </a:extLst>
              </a:tr>
              <a:tr h="268220">
                <a:tc>
                  <a:txBody>
                    <a:bodyPr/>
                    <a:lstStyle/>
                    <a:p>
                      <a:pPr algn="l" fontAlgn="ctr"/>
                      <a:r>
                        <a:rPr lang="en-US" altLang="zh-CN" sz="1400" u="none" strike="noStrike">
                          <a:effectLst/>
                        </a:rPr>
                        <a:t>20180609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solidFill>
                            <a:schemeClr val="bg2">
                              <a:lumMod val="90000"/>
                            </a:schemeClr>
                          </a:solidFill>
                          <a:effectLst/>
                        </a:rPr>
                        <a:t>李睿琪</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a:effectLst/>
                        </a:rPr>
                        <a:t>法国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en-US" sz="1400" u="none" strike="noStrike">
                          <a:effectLst/>
                        </a:rPr>
                        <a:t>Institut des Systèmes Complexes</a:t>
                      </a:r>
                      <a:endParaRPr lang="en-US" sz="1400" b="0" i="0" u="none" strike="noStrike">
                        <a:solidFill>
                          <a:srgbClr val="000000"/>
                        </a:solidFill>
                        <a:effectLst/>
                        <a:latin typeface="宋体" panose="02010600030101010101" pitchFamily="2" charset="-122"/>
                        <a:ea typeface="宋体" panose="02010600030101010101" pitchFamily="2" charset="-122"/>
                      </a:endParaRPr>
                    </a:p>
                  </a:txBody>
                  <a:tcPr marL="8695" marR="8695" marT="8695" marB="0" anchor="ctr"/>
                </a:tc>
                <a:tc>
                  <a:txBody>
                    <a:bodyPr/>
                    <a:lstStyle/>
                    <a:p>
                      <a:pPr algn="l" fontAlgn="ctr"/>
                      <a:r>
                        <a:rPr lang="zh-CN" altLang="en-US" sz="1400" u="none" strike="noStrike" dirty="0">
                          <a:effectLst/>
                        </a:rPr>
                        <a:t>参加会议</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695" marR="8695" marT="8695" marB="0" anchor="ctr"/>
                </a:tc>
                <a:extLst>
                  <a:ext uri="{0D108BD9-81ED-4DB2-BD59-A6C34878D82A}">
                    <a16:rowId xmlns:a16="http://schemas.microsoft.com/office/drawing/2014/main" val="189675793"/>
                  </a:ext>
                </a:extLst>
              </a:tr>
            </a:tbl>
          </a:graphicData>
        </a:graphic>
      </p:graphicFrame>
    </p:spTree>
    <p:extLst>
      <p:ext uri="{BB962C8B-B14F-4D97-AF65-F5344CB8AC3E}">
        <p14:creationId xmlns:p14="http://schemas.microsoft.com/office/powerpoint/2010/main" val="204036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709992079"/>
              </p:ext>
            </p:extLst>
          </p:nvPr>
        </p:nvGraphicFramePr>
        <p:xfrm>
          <a:off x="2207568" y="620688"/>
          <a:ext cx="8208911" cy="5919048"/>
        </p:xfrm>
        <a:graphic>
          <a:graphicData uri="http://schemas.openxmlformats.org/drawingml/2006/table">
            <a:tbl>
              <a:tblPr>
                <a:tableStyleId>{9D7B26C5-4107-4FEC-AEDC-1716B250A1EF}</a:tableStyleId>
              </a:tblPr>
              <a:tblGrid>
                <a:gridCol w="1641782">
                  <a:extLst>
                    <a:ext uri="{9D8B030D-6E8A-4147-A177-3AD203B41FA5}">
                      <a16:colId xmlns:a16="http://schemas.microsoft.com/office/drawing/2014/main" val="568683717"/>
                    </a:ext>
                  </a:extLst>
                </a:gridCol>
                <a:gridCol w="1641782">
                  <a:extLst>
                    <a:ext uri="{9D8B030D-6E8A-4147-A177-3AD203B41FA5}">
                      <a16:colId xmlns:a16="http://schemas.microsoft.com/office/drawing/2014/main" val="867316343"/>
                    </a:ext>
                  </a:extLst>
                </a:gridCol>
                <a:gridCol w="878163">
                  <a:extLst>
                    <a:ext uri="{9D8B030D-6E8A-4147-A177-3AD203B41FA5}">
                      <a16:colId xmlns:a16="http://schemas.microsoft.com/office/drawing/2014/main" val="2135065963"/>
                    </a:ext>
                  </a:extLst>
                </a:gridCol>
                <a:gridCol w="2405402">
                  <a:extLst>
                    <a:ext uri="{9D8B030D-6E8A-4147-A177-3AD203B41FA5}">
                      <a16:colId xmlns:a16="http://schemas.microsoft.com/office/drawing/2014/main" val="1882197615"/>
                    </a:ext>
                  </a:extLst>
                </a:gridCol>
                <a:gridCol w="1641782">
                  <a:extLst>
                    <a:ext uri="{9D8B030D-6E8A-4147-A177-3AD203B41FA5}">
                      <a16:colId xmlns:a16="http://schemas.microsoft.com/office/drawing/2014/main" val="1300943726"/>
                    </a:ext>
                  </a:extLst>
                </a:gridCol>
              </a:tblGrid>
              <a:tr h="147216">
                <a:tc>
                  <a:txBody>
                    <a:bodyPr/>
                    <a:lstStyle/>
                    <a:p>
                      <a:pPr algn="l" fontAlgn="ctr"/>
                      <a:r>
                        <a:rPr lang="zh-CN" altLang="en-US" sz="1400" b="1" i="0" u="none" strike="noStrike" dirty="0">
                          <a:solidFill>
                            <a:srgbClr val="000000"/>
                          </a:solidFill>
                          <a:effectLst/>
                          <a:latin typeface="+mn-ea"/>
                          <a:ea typeface="+mn-ea"/>
                        </a:rPr>
                        <a:t>时间</a:t>
                      </a:r>
                      <a:endParaRPr lang="en-US" altLang="zh-CN" sz="1400" b="1"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姓名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拟去国家</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拟去单位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事由</a:t>
                      </a:r>
                    </a:p>
                  </a:txBody>
                  <a:tcPr marL="5864" marR="5864" marT="5864" marB="0" anchor="ctr"/>
                </a:tc>
                <a:extLst>
                  <a:ext uri="{0D108BD9-81ED-4DB2-BD59-A6C34878D82A}">
                    <a16:rowId xmlns:a16="http://schemas.microsoft.com/office/drawing/2014/main" val="311253716"/>
                  </a:ext>
                </a:extLst>
              </a:tr>
              <a:tr h="205376">
                <a:tc>
                  <a:txBody>
                    <a:bodyPr/>
                    <a:lstStyle/>
                    <a:p>
                      <a:pPr algn="l" fontAlgn="ctr"/>
                      <a:r>
                        <a:rPr lang="en-US" altLang="zh-CN" sz="1400" u="none" strike="noStrike">
                          <a:effectLst/>
                        </a:rPr>
                        <a:t>20190930</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李灵博</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dirty="0">
                          <a:effectLst/>
                        </a:rPr>
                        <a:t>荷兰</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代尔夫特理工大学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交流合作</a:t>
                      </a:r>
                      <a:endParaRPr lang="zh-CN" altLang="en-US" sz="1400" b="0" i="0" u="none" strike="noStrike" dirty="0">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587986188"/>
                  </a:ext>
                </a:extLst>
              </a:tr>
              <a:tr h="205376">
                <a:tc>
                  <a:txBody>
                    <a:bodyPr/>
                    <a:lstStyle/>
                    <a:p>
                      <a:pPr algn="l" fontAlgn="ctr"/>
                      <a:r>
                        <a:rPr lang="en-US" altLang="zh-CN" sz="1400" u="none" strike="noStrike">
                          <a:effectLst/>
                        </a:rPr>
                        <a:t>20190725</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林国政</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西北大学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1270639821"/>
                  </a:ext>
                </a:extLst>
              </a:tr>
              <a:tr h="205376">
                <a:tc>
                  <a:txBody>
                    <a:bodyPr/>
                    <a:lstStyle/>
                    <a:p>
                      <a:pPr algn="l" fontAlgn="ctr"/>
                      <a:r>
                        <a:rPr lang="en-US" altLang="zh-CN" sz="1400" u="none" strike="noStrike" dirty="0">
                          <a:effectLst/>
                        </a:rPr>
                        <a:t>20190705</a:t>
                      </a:r>
                      <a:endParaRPr lang="en-US" altLang="zh-CN"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邢延猛</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美国西北大学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980439054"/>
                  </a:ext>
                </a:extLst>
              </a:tr>
              <a:tr h="205376">
                <a:tc>
                  <a:txBody>
                    <a:bodyPr/>
                    <a:lstStyle/>
                    <a:p>
                      <a:pPr algn="l" fontAlgn="ctr"/>
                      <a:r>
                        <a:rPr lang="en-US" altLang="zh-CN" sz="1400" u="none" strike="noStrike" dirty="0">
                          <a:effectLst/>
                        </a:rPr>
                        <a:t>20181229</a:t>
                      </a:r>
                      <a:endParaRPr lang="en-US" altLang="zh-CN"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高飞</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dirty="0">
                          <a:effectLst/>
                        </a:rPr>
                        <a:t>美国</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亚利桑那州立大学</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短期访学</a:t>
                      </a:r>
                      <a:endParaRPr lang="zh-CN" altLang="en-US" sz="1400" b="0" i="0" u="none" strike="noStrike" dirty="0">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181562781"/>
                  </a:ext>
                </a:extLst>
              </a:tr>
              <a:tr h="205376">
                <a:tc>
                  <a:txBody>
                    <a:bodyPr/>
                    <a:lstStyle/>
                    <a:p>
                      <a:pPr algn="l" fontAlgn="ctr"/>
                      <a:r>
                        <a:rPr lang="en-US" altLang="zh-CN" sz="1400" u="none" strike="noStrike" dirty="0">
                          <a:effectLst/>
                        </a:rPr>
                        <a:t>20181229</a:t>
                      </a:r>
                      <a:endParaRPr lang="en-US" altLang="zh-CN"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林国政</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727221245"/>
                  </a:ext>
                </a:extLst>
              </a:tr>
              <a:tr h="205376">
                <a:tc>
                  <a:txBody>
                    <a:bodyPr/>
                    <a:lstStyle/>
                    <a:p>
                      <a:pPr algn="l" fontAlgn="ctr"/>
                      <a:r>
                        <a:rPr lang="en-US" altLang="zh-CN" sz="1400" u="none" strike="noStrike" dirty="0">
                          <a:effectLst/>
                        </a:rPr>
                        <a:t>20181229</a:t>
                      </a:r>
                      <a:endParaRPr lang="en-US" altLang="zh-CN"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武晓忠</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489828236"/>
                  </a:ext>
                </a:extLst>
              </a:tr>
              <a:tr h="205376">
                <a:tc>
                  <a:txBody>
                    <a:bodyPr/>
                    <a:lstStyle/>
                    <a:p>
                      <a:pPr algn="l" fontAlgn="ctr"/>
                      <a:r>
                        <a:rPr lang="en-US" altLang="zh-CN" sz="1400" u="none" strike="noStrike" dirty="0">
                          <a:effectLst/>
                        </a:rPr>
                        <a:t>20180812</a:t>
                      </a:r>
                      <a:endParaRPr lang="en-US" altLang="zh-CN"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董馨月</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瑞典</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韦克舍</a:t>
                      </a:r>
                      <a:r>
                        <a:rPr lang="en-US" sz="1400" u="none" strike="noStrike">
                          <a:effectLst/>
                        </a:rPr>
                        <a:t>Växjö</a:t>
                      </a:r>
                      <a:endParaRPr 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736103619"/>
                  </a:ext>
                </a:extLst>
              </a:tr>
              <a:tr h="205376">
                <a:tc>
                  <a:txBody>
                    <a:bodyPr/>
                    <a:lstStyle/>
                    <a:p>
                      <a:pPr algn="l" fontAlgn="ctr"/>
                      <a:r>
                        <a:rPr lang="en-US" altLang="zh-CN" sz="1400" u="none" strike="noStrike">
                          <a:effectLst/>
                        </a:rPr>
                        <a:t>20180801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武美君</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波士顿大学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688147748"/>
                  </a:ext>
                </a:extLst>
              </a:tr>
              <a:tr h="205376">
                <a:tc>
                  <a:txBody>
                    <a:bodyPr/>
                    <a:lstStyle/>
                    <a:p>
                      <a:pPr algn="l" fontAlgn="ctr"/>
                      <a:r>
                        <a:rPr lang="en-US" altLang="zh-CN" sz="1400" u="none" strike="noStrike">
                          <a:effectLst/>
                        </a:rPr>
                        <a:t>20180114</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时钰</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英国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英国牛津大学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交流合作</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557160475"/>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王鹏皓</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1633194343"/>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汪峰华</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2596707912"/>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付欢</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76666745"/>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马双梅</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1170112545"/>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文雷</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dirty="0">
                          <a:effectLst/>
                        </a:rPr>
                        <a:t>美国</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亚利桑那州立大学</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105273578"/>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王伟嘉</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372326294"/>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崔浩川</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2549236151"/>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朱丽蓉</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162098037"/>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邹丽</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1400" u="none" strike="noStrike" dirty="0">
                          <a:effectLst/>
                        </a:rPr>
                        <a:t>亚利桑那州立大学</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733123227"/>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solidFill>
                            <a:schemeClr val="bg2">
                              <a:lumMod val="90000"/>
                            </a:schemeClr>
                          </a:solidFill>
                          <a:effectLst/>
                        </a:rPr>
                        <a:t>郑雅婷</a:t>
                      </a:r>
                      <a:endParaRPr lang="zh-CN" altLang="en-US" sz="1400" b="0" i="0" u="none" strike="noStrike">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亚利桑那州立大学</a:t>
                      </a:r>
                      <a:endParaRPr lang="zh-CN" altLang="en-US" sz="1400" b="0"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855030540"/>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龚力</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205039562"/>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董馨月</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009419843"/>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王文静</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2049549797"/>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辛茹月</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1429465014"/>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曹雪薇</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3274505309"/>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武美君</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短期访学</a:t>
                      </a:r>
                      <a:endParaRPr lang="zh-CN" altLang="en-US" sz="1400" b="0" i="0" u="none" strike="noStrike">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1906750970"/>
                  </a:ext>
                </a:extLst>
              </a:tr>
              <a:tr h="205376">
                <a:tc>
                  <a:txBody>
                    <a:bodyPr/>
                    <a:lstStyle/>
                    <a:p>
                      <a:pPr algn="l" fontAlgn="ctr"/>
                      <a:r>
                        <a:rPr lang="en-US" altLang="zh-CN" sz="1400" u="none" strike="noStrike">
                          <a:effectLst/>
                        </a:rPr>
                        <a:t>20180111</a:t>
                      </a:r>
                      <a:endParaRPr lang="en-US" altLang="zh-CN"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solidFill>
                            <a:schemeClr val="bg2">
                              <a:lumMod val="90000"/>
                            </a:schemeClr>
                          </a:solidFill>
                          <a:effectLst/>
                        </a:rPr>
                        <a:t>王亚楠</a:t>
                      </a:r>
                      <a:endParaRPr lang="zh-CN" altLang="en-US" sz="1400" b="0" i="0" u="none" strike="noStrike" dirty="0">
                        <a:solidFill>
                          <a:schemeClr val="bg2">
                            <a:lumMod val="90000"/>
                          </a:schemeClr>
                        </a:solidFill>
                        <a:effectLst/>
                        <a:latin typeface="+mn-ea"/>
                        <a:ea typeface="+mn-ea"/>
                      </a:endParaRPr>
                    </a:p>
                  </a:txBody>
                  <a:tcPr marL="5864" marR="5864" marT="5864"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a:effectLst/>
                        </a:rPr>
                        <a:t>亚利桑那州立大学</a:t>
                      </a:r>
                      <a:endParaRPr lang="zh-CN" altLang="en-US" sz="1400" b="0" i="0" u="none" strike="noStrike">
                        <a:solidFill>
                          <a:srgbClr val="000000"/>
                        </a:solidFill>
                        <a:effectLst/>
                        <a:latin typeface="+mn-ea"/>
                        <a:ea typeface="+mn-ea"/>
                      </a:endParaRPr>
                    </a:p>
                  </a:txBody>
                  <a:tcPr marL="5864" marR="5864" marT="5864" marB="0" anchor="ctr"/>
                </a:tc>
                <a:tc>
                  <a:txBody>
                    <a:bodyPr/>
                    <a:lstStyle/>
                    <a:p>
                      <a:pPr algn="l" fontAlgn="ctr"/>
                      <a:r>
                        <a:rPr lang="zh-CN" altLang="en-US" sz="1400" u="none" strike="noStrike" dirty="0">
                          <a:effectLst/>
                        </a:rPr>
                        <a:t>短期访学</a:t>
                      </a:r>
                      <a:endParaRPr lang="zh-CN" altLang="en-US" sz="1400" b="0" i="0" u="none" strike="noStrike" dirty="0">
                        <a:solidFill>
                          <a:srgbClr val="000000"/>
                        </a:solidFill>
                        <a:effectLst/>
                        <a:latin typeface="+mn-ea"/>
                        <a:ea typeface="+mn-ea"/>
                      </a:endParaRPr>
                    </a:p>
                  </a:txBody>
                  <a:tcPr marL="5864" marR="5864" marT="5864" marB="0" anchor="ctr"/>
                </a:tc>
                <a:extLst>
                  <a:ext uri="{0D108BD9-81ED-4DB2-BD59-A6C34878D82A}">
                    <a16:rowId xmlns:a16="http://schemas.microsoft.com/office/drawing/2014/main" val="606843012"/>
                  </a:ext>
                </a:extLst>
              </a:tr>
            </a:tbl>
          </a:graphicData>
        </a:graphic>
      </p:graphicFrame>
      <p:sp>
        <p:nvSpPr>
          <p:cNvPr id="5" name="文本框 4"/>
          <p:cNvSpPr txBox="1"/>
          <p:nvPr/>
        </p:nvSpPr>
        <p:spPr>
          <a:xfrm>
            <a:off x="407368" y="476672"/>
            <a:ext cx="2376264"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zh-CN" altLang="en-US" sz="2800" b="1" dirty="0">
                <a:solidFill>
                  <a:schemeClr val="tx1"/>
                </a:solidFill>
              </a:rPr>
              <a:t>国际交流</a:t>
            </a:r>
          </a:p>
        </p:txBody>
      </p:sp>
    </p:spTree>
    <p:extLst>
      <p:ext uri="{BB962C8B-B14F-4D97-AF65-F5344CB8AC3E}">
        <p14:creationId xmlns:p14="http://schemas.microsoft.com/office/powerpoint/2010/main" val="215464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26401935"/>
              </p:ext>
            </p:extLst>
          </p:nvPr>
        </p:nvGraphicFramePr>
        <p:xfrm>
          <a:off x="2279576" y="1412776"/>
          <a:ext cx="8091830" cy="3744417"/>
        </p:xfrm>
        <a:graphic>
          <a:graphicData uri="http://schemas.openxmlformats.org/drawingml/2006/table">
            <a:tbl>
              <a:tblPr>
                <a:tableStyleId>{9D7B26C5-4107-4FEC-AEDC-1716B250A1EF}</a:tableStyleId>
              </a:tblPr>
              <a:tblGrid>
                <a:gridCol w="1207145">
                  <a:extLst>
                    <a:ext uri="{9D8B030D-6E8A-4147-A177-3AD203B41FA5}">
                      <a16:colId xmlns:a16="http://schemas.microsoft.com/office/drawing/2014/main" val="4121106587"/>
                    </a:ext>
                  </a:extLst>
                </a:gridCol>
                <a:gridCol w="1207145">
                  <a:extLst>
                    <a:ext uri="{9D8B030D-6E8A-4147-A177-3AD203B41FA5}">
                      <a16:colId xmlns:a16="http://schemas.microsoft.com/office/drawing/2014/main" val="2076160516"/>
                    </a:ext>
                  </a:extLst>
                </a:gridCol>
                <a:gridCol w="1113243">
                  <a:extLst>
                    <a:ext uri="{9D8B030D-6E8A-4147-A177-3AD203B41FA5}">
                      <a16:colId xmlns:a16="http://schemas.microsoft.com/office/drawing/2014/main" val="2906943850"/>
                    </a:ext>
                  </a:extLst>
                </a:gridCol>
                <a:gridCol w="1948174">
                  <a:extLst>
                    <a:ext uri="{9D8B030D-6E8A-4147-A177-3AD203B41FA5}">
                      <a16:colId xmlns:a16="http://schemas.microsoft.com/office/drawing/2014/main" val="3115879518"/>
                    </a:ext>
                  </a:extLst>
                </a:gridCol>
                <a:gridCol w="946257">
                  <a:extLst>
                    <a:ext uri="{9D8B030D-6E8A-4147-A177-3AD203B41FA5}">
                      <a16:colId xmlns:a16="http://schemas.microsoft.com/office/drawing/2014/main" val="2151245075"/>
                    </a:ext>
                  </a:extLst>
                </a:gridCol>
                <a:gridCol w="1669866">
                  <a:extLst>
                    <a:ext uri="{9D8B030D-6E8A-4147-A177-3AD203B41FA5}">
                      <a16:colId xmlns:a16="http://schemas.microsoft.com/office/drawing/2014/main" val="232660585"/>
                    </a:ext>
                  </a:extLst>
                </a:gridCol>
              </a:tblGrid>
              <a:tr h="328859">
                <a:tc>
                  <a:txBody>
                    <a:bodyPr/>
                    <a:lstStyle/>
                    <a:p>
                      <a:pPr algn="l" fontAlgn="ctr"/>
                      <a:r>
                        <a:rPr lang="zh-CN" altLang="en-US" sz="1400" b="1" i="0" u="none" strike="noStrike" dirty="0">
                          <a:solidFill>
                            <a:srgbClr val="000000"/>
                          </a:solidFill>
                          <a:effectLst/>
                          <a:latin typeface="+mn-ea"/>
                          <a:ea typeface="+mn-ea"/>
                        </a:rPr>
                        <a:t>时间</a:t>
                      </a:r>
                      <a:endParaRPr lang="en-US" altLang="zh-CN" sz="1400" b="1" i="0" u="none" strike="noStrike" dirty="0">
                        <a:solidFill>
                          <a:srgbClr val="000000"/>
                        </a:solidFill>
                        <a:effectLst/>
                        <a:latin typeface="+mn-ea"/>
                        <a:ea typeface="+mn-ea"/>
                      </a:endParaRP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姓名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拟去国家</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拟去单位</a:t>
                      </a:r>
                    </a:p>
                  </a:txBody>
                  <a:tcPr marL="5864" marR="5864" marT="5864" marB="0" anchor="ctr"/>
                </a:tc>
                <a:tc>
                  <a:txBody>
                    <a:bodyPr/>
                    <a:lstStyle/>
                    <a:p>
                      <a:pPr algn="l" fontAlgn="ctr"/>
                      <a:r>
                        <a:rPr lang="zh-CN" altLang="en-US" sz="1400" b="1" i="0" u="none" strike="noStrike" dirty="0">
                          <a:solidFill>
                            <a:srgbClr val="000000"/>
                          </a:solidFill>
                          <a:effectLst/>
                          <a:latin typeface="+mn-ea"/>
                          <a:ea typeface="+mn-ea"/>
                        </a:rPr>
                        <a:t>事由</a:t>
                      </a:r>
                    </a:p>
                  </a:txBody>
                  <a:tcPr marL="5864" marR="5864" marT="5864" marB="0" anchor="ctr"/>
                </a:tc>
                <a:tc>
                  <a:txBody>
                    <a:bodyPr/>
                    <a:lstStyle/>
                    <a:p>
                      <a:pPr algn="l" fontAlgn="ctr"/>
                      <a:r>
                        <a:rPr lang="zh-CN" altLang="en-US" sz="1400" b="1" i="0" u="none" strike="noStrike" dirty="0">
                          <a:solidFill>
                            <a:srgbClr val="000000"/>
                          </a:solidFill>
                          <a:effectLst/>
                          <a:latin typeface="宋体" panose="02010600030101010101" pitchFamily="2" charset="-122"/>
                          <a:ea typeface="宋体" panose="02010600030101010101" pitchFamily="2" charset="-122"/>
                        </a:rPr>
                        <a:t>备注</a:t>
                      </a:r>
                    </a:p>
                  </a:txBody>
                  <a:tcPr marL="8812" marR="8812" marT="8812" marB="0" anchor="ctr"/>
                </a:tc>
                <a:extLst>
                  <a:ext uri="{0D108BD9-81ED-4DB2-BD59-A6C34878D82A}">
                    <a16:rowId xmlns:a16="http://schemas.microsoft.com/office/drawing/2014/main" val="2290224521"/>
                  </a:ext>
                </a:extLst>
              </a:tr>
              <a:tr h="328859">
                <a:tc>
                  <a:txBody>
                    <a:bodyPr/>
                    <a:lstStyle/>
                    <a:p>
                      <a:pPr algn="l" fontAlgn="ctr"/>
                      <a:r>
                        <a:rPr lang="en-US" altLang="zh-CN" sz="1400" u="none" strike="noStrike">
                          <a:effectLst/>
                        </a:rPr>
                        <a:t>20190901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董馨月</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effectLst/>
                        </a:rPr>
                        <a:t>英国</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赫尔大学商学院</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528528576"/>
                  </a:ext>
                </a:extLst>
              </a:tr>
              <a:tr h="328859">
                <a:tc>
                  <a:txBody>
                    <a:bodyPr/>
                    <a:lstStyle/>
                    <a:p>
                      <a:pPr algn="l" fontAlgn="ctr"/>
                      <a:r>
                        <a:rPr lang="en-US" altLang="zh-CN" sz="1400" u="none" strike="noStrike">
                          <a:effectLst/>
                        </a:rPr>
                        <a:t>20190901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邹丽</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荷兰</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代尔夫特理工大学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3450693826"/>
                  </a:ext>
                </a:extLst>
              </a:tr>
              <a:tr h="328859">
                <a:tc>
                  <a:txBody>
                    <a:bodyPr/>
                    <a:lstStyle/>
                    <a:p>
                      <a:pPr algn="l" fontAlgn="ctr"/>
                      <a:r>
                        <a:rPr lang="en-US" altLang="zh-CN" sz="1400" u="none" strike="noStrike">
                          <a:effectLst/>
                        </a:rPr>
                        <a:t>20190901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汪峰华</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荷兰</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代尔夫特理工大学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2669284848"/>
                  </a:ext>
                </a:extLst>
              </a:tr>
              <a:tr h="328859">
                <a:tc>
                  <a:txBody>
                    <a:bodyPr/>
                    <a:lstStyle/>
                    <a:p>
                      <a:pPr algn="l" fontAlgn="ctr"/>
                      <a:r>
                        <a:rPr lang="en-US" altLang="zh-CN" sz="1400" u="none" strike="noStrike">
                          <a:effectLst/>
                        </a:rPr>
                        <a:t>20190901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王伟嘉</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法国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图卢兹第三大学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3389654656"/>
                  </a:ext>
                </a:extLst>
              </a:tr>
              <a:tr h="328859">
                <a:tc>
                  <a:txBody>
                    <a:bodyPr/>
                    <a:lstStyle/>
                    <a:p>
                      <a:pPr algn="l" fontAlgn="ctr"/>
                      <a:r>
                        <a:rPr lang="en-US" altLang="zh-CN" sz="1400" u="none" strike="noStrike">
                          <a:effectLst/>
                        </a:rPr>
                        <a:t>20181015</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幸小云</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波士顿大学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联合培养博士生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1350021658"/>
                  </a:ext>
                </a:extLst>
              </a:tr>
              <a:tr h="455827">
                <a:tc>
                  <a:txBody>
                    <a:bodyPr/>
                    <a:lstStyle/>
                    <a:p>
                      <a:pPr algn="l" fontAlgn="ctr"/>
                      <a:r>
                        <a:rPr lang="en-US" altLang="zh-CN" sz="1400" u="none" strike="noStrike">
                          <a:effectLst/>
                        </a:rPr>
                        <a:t>20181010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高占伟</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德国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马克斯普朗克鸟类学研究所</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联合培养博士生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64928467"/>
                  </a:ext>
                </a:extLst>
              </a:tr>
              <a:tr h="328859">
                <a:tc>
                  <a:txBody>
                    <a:bodyPr/>
                    <a:lstStyle/>
                    <a:p>
                      <a:pPr algn="l" fontAlgn="ctr"/>
                      <a:r>
                        <a:rPr lang="en-US" altLang="zh-CN" sz="1400" u="none" strike="noStrike">
                          <a:effectLst/>
                        </a:rPr>
                        <a:t>20181003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马双梅</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哈佛大学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联合培养博士生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1655202519"/>
                  </a:ext>
                </a:extLst>
              </a:tr>
              <a:tr h="328859">
                <a:tc>
                  <a:txBody>
                    <a:bodyPr/>
                    <a:lstStyle/>
                    <a:p>
                      <a:pPr algn="l" fontAlgn="ctr"/>
                      <a:r>
                        <a:rPr lang="en-US" altLang="zh-CN" sz="1400" u="none" strike="noStrike">
                          <a:effectLst/>
                        </a:rPr>
                        <a:t>20180930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谷伟伟</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effectLst/>
                        </a:rPr>
                        <a:t>美国</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印弟安纳布鲁明顿大学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联合培养博士生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1240010639"/>
                  </a:ext>
                </a:extLst>
              </a:tr>
              <a:tr h="328859">
                <a:tc>
                  <a:txBody>
                    <a:bodyPr/>
                    <a:lstStyle/>
                    <a:p>
                      <a:pPr algn="l" fontAlgn="ctr"/>
                      <a:r>
                        <a:rPr lang="en-US" altLang="zh-CN" sz="1400" u="none" strike="noStrike">
                          <a:effectLst/>
                        </a:rPr>
                        <a:t>20180920</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郑雅婷</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比利时</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法语布鲁塞尔自由大学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联合培养博士生</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2778538201"/>
                  </a:ext>
                </a:extLst>
              </a:tr>
              <a:tr h="328859">
                <a:tc>
                  <a:txBody>
                    <a:bodyPr/>
                    <a:lstStyle/>
                    <a:p>
                      <a:pPr algn="l" fontAlgn="ctr"/>
                      <a:r>
                        <a:rPr lang="en-US" altLang="zh-CN" sz="1400" u="none" strike="noStrike">
                          <a:effectLst/>
                        </a:rPr>
                        <a:t>20180901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solidFill>
                            <a:schemeClr val="bg2">
                              <a:lumMod val="90000"/>
                            </a:schemeClr>
                          </a:solidFill>
                          <a:effectLst/>
                        </a:rPr>
                        <a:t>黄春丽</a:t>
                      </a:r>
                      <a:endParaRPr lang="zh-CN" altLang="en-US" sz="1400" b="0" i="0" u="none" strike="noStrike" dirty="0">
                        <a:solidFill>
                          <a:schemeClr val="bg2">
                            <a:lumMod val="90000"/>
                          </a:schemeClr>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美国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加州大学洛杉矶分校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a:effectLst/>
                        </a:rPr>
                        <a:t>公派留学</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8812" marR="8812" marT="8812" marB="0" anchor="ctr"/>
                </a:tc>
                <a:tc>
                  <a:txBody>
                    <a:bodyPr/>
                    <a:lstStyle/>
                    <a:p>
                      <a:pPr algn="l" fontAlgn="ctr"/>
                      <a:r>
                        <a:rPr lang="zh-CN" altLang="en-US" sz="1400" u="none" strike="noStrike" dirty="0">
                          <a:effectLst/>
                        </a:rPr>
                        <a:t>联合培养博士生</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8812" marR="8812" marT="8812" marB="0" anchor="ctr"/>
                </a:tc>
                <a:extLst>
                  <a:ext uri="{0D108BD9-81ED-4DB2-BD59-A6C34878D82A}">
                    <a16:rowId xmlns:a16="http://schemas.microsoft.com/office/drawing/2014/main" val="1277167316"/>
                  </a:ext>
                </a:extLst>
              </a:tr>
            </a:tbl>
          </a:graphicData>
        </a:graphic>
      </p:graphicFrame>
      <p:sp>
        <p:nvSpPr>
          <p:cNvPr id="4" name="文本框 3"/>
          <p:cNvSpPr txBox="1"/>
          <p:nvPr/>
        </p:nvSpPr>
        <p:spPr>
          <a:xfrm>
            <a:off x="407368" y="476672"/>
            <a:ext cx="2376264"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zh-CN" altLang="en-US" sz="2800" b="1" dirty="0">
                <a:solidFill>
                  <a:schemeClr val="tx1"/>
                </a:solidFill>
              </a:rPr>
              <a:t>国际交流</a:t>
            </a:r>
          </a:p>
        </p:txBody>
      </p:sp>
    </p:spTree>
    <p:extLst>
      <p:ext uri="{BB962C8B-B14F-4D97-AF65-F5344CB8AC3E}">
        <p14:creationId xmlns:p14="http://schemas.microsoft.com/office/powerpoint/2010/main" val="1592885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692463530"/>
              </p:ext>
            </p:extLst>
          </p:nvPr>
        </p:nvGraphicFramePr>
        <p:xfrm>
          <a:off x="2639616" y="1142747"/>
          <a:ext cx="6820222" cy="4816035"/>
        </p:xfrm>
        <a:graphic>
          <a:graphicData uri="http://schemas.openxmlformats.org/drawingml/2006/table">
            <a:tbl>
              <a:tblPr>
                <a:tableStyleId>{8EC20E35-A176-4012-BC5E-935CFFF8708E}</a:tableStyleId>
              </a:tblPr>
              <a:tblGrid>
                <a:gridCol w="909363">
                  <a:extLst>
                    <a:ext uri="{9D8B030D-6E8A-4147-A177-3AD203B41FA5}">
                      <a16:colId xmlns:a16="http://schemas.microsoft.com/office/drawing/2014/main" val="2789579392"/>
                    </a:ext>
                  </a:extLst>
                </a:gridCol>
                <a:gridCol w="1034853">
                  <a:extLst>
                    <a:ext uri="{9D8B030D-6E8A-4147-A177-3AD203B41FA5}">
                      <a16:colId xmlns:a16="http://schemas.microsoft.com/office/drawing/2014/main" val="3443381695"/>
                    </a:ext>
                  </a:extLst>
                </a:gridCol>
                <a:gridCol w="1440160">
                  <a:extLst>
                    <a:ext uri="{9D8B030D-6E8A-4147-A177-3AD203B41FA5}">
                      <a16:colId xmlns:a16="http://schemas.microsoft.com/office/drawing/2014/main" val="610671039"/>
                    </a:ext>
                  </a:extLst>
                </a:gridCol>
                <a:gridCol w="3435846">
                  <a:extLst>
                    <a:ext uri="{9D8B030D-6E8A-4147-A177-3AD203B41FA5}">
                      <a16:colId xmlns:a16="http://schemas.microsoft.com/office/drawing/2014/main" val="1549781534"/>
                    </a:ext>
                  </a:extLst>
                </a:gridCol>
              </a:tblGrid>
              <a:tr h="414045">
                <a:tc>
                  <a:txBody>
                    <a:bodyPr/>
                    <a:lstStyle/>
                    <a:p>
                      <a:pPr algn="l" fontAlgn="b"/>
                      <a:r>
                        <a:rPr lang="zh-CN" altLang="en-US" sz="1400" b="1" u="none" strike="noStrike" dirty="0">
                          <a:effectLst/>
                          <a:latin typeface="+mn-ea"/>
                          <a:ea typeface="+mn-ea"/>
                        </a:rPr>
                        <a:t>姓名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学生类型</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去向</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单位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13291930"/>
                  </a:ext>
                </a:extLst>
              </a:tr>
              <a:tr h="244555">
                <a:tc>
                  <a:txBody>
                    <a:bodyPr/>
                    <a:lstStyle/>
                    <a:p>
                      <a:pPr algn="l" fontAlgn="b"/>
                      <a:r>
                        <a:rPr lang="zh-CN" altLang="en-US" sz="1400" u="none" strike="noStrike" dirty="0">
                          <a:solidFill>
                            <a:schemeClr val="bg1">
                              <a:lumMod val="65000"/>
                            </a:schemeClr>
                          </a:solidFill>
                          <a:effectLst/>
                          <a:latin typeface="+mn-ea"/>
                          <a:ea typeface="+mn-ea"/>
                        </a:rPr>
                        <a:t>石永彬</a:t>
                      </a:r>
                      <a:endParaRPr lang="zh-CN" altLang="en-US" sz="1400" b="0" i="0" u="none" strike="noStrike" dirty="0">
                        <a:solidFill>
                          <a:schemeClr val="bg1">
                            <a:lumMod val="65000"/>
                          </a:schemeClr>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博士生</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latin typeface="+mn-ea"/>
                          <a:ea typeface="+mn-ea"/>
                        </a:rPr>
                        <a:t>清华大学博士后</a:t>
                      </a:r>
                      <a:endParaRPr lang="zh-CN" altLang="en-US" sz="1400" b="0" i="0" u="none" strike="noStrike">
                        <a:solidFill>
                          <a:srgbClr val="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9182685"/>
                  </a:ext>
                </a:extLst>
              </a:tr>
              <a:tr h="244555">
                <a:tc>
                  <a:txBody>
                    <a:bodyPr/>
                    <a:lstStyle/>
                    <a:p>
                      <a:pPr algn="l" fontAlgn="b"/>
                      <a:r>
                        <a:rPr lang="zh-CN" altLang="en-US" sz="1400" u="none" strike="noStrike" dirty="0">
                          <a:solidFill>
                            <a:schemeClr val="bg1">
                              <a:lumMod val="65000"/>
                            </a:schemeClr>
                          </a:solidFill>
                          <a:effectLst/>
                          <a:latin typeface="+mn-ea"/>
                          <a:ea typeface="+mn-ea"/>
                        </a:rPr>
                        <a:t>周璇</a:t>
                      </a:r>
                      <a:endParaRPr lang="zh-CN" altLang="en-US" sz="1400" b="0" i="0" u="none" strike="noStrike" dirty="0">
                        <a:solidFill>
                          <a:schemeClr val="bg1">
                            <a:lumMod val="65000"/>
                          </a:schemeClr>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dirty="0">
                          <a:effectLst/>
                          <a:latin typeface="+mn-ea"/>
                          <a:ea typeface="+mn-ea"/>
                        </a:rPr>
                        <a:t>博士生</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北京交通大学</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238184"/>
                  </a:ext>
                </a:extLst>
              </a:tr>
              <a:tr h="244555">
                <a:tc>
                  <a:txBody>
                    <a:bodyPr/>
                    <a:lstStyle/>
                    <a:p>
                      <a:pPr algn="l" fontAlgn="b"/>
                      <a:r>
                        <a:rPr lang="zh-CN" altLang="en-US" sz="1400" u="none" strike="noStrike" dirty="0">
                          <a:solidFill>
                            <a:schemeClr val="bg1">
                              <a:lumMod val="65000"/>
                            </a:schemeClr>
                          </a:solidFill>
                          <a:effectLst/>
                          <a:latin typeface="+mn-ea"/>
                          <a:ea typeface="+mn-ea"/>
                        </a:rPr>
                        <a:t>周建林</a:t>
                      </a:r>
                      <a:endParaRPr lang="zh-CN" altLang="en-US" sz="1400" b="0" i="0" u="none" strike="noStrike" dirty="0">
                        <a:solidFill>
                          <a:schemeClr val="bg1">
                            <a:lumMod val="65000"/>
                          </a:schemeClr>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latin typeface="+mn-ea"/>
                          <a:ea typeface="+mn-ea"/>
                        </a:rPr>
                        <a:t>博士生</a:t>
                      </a:r>
                      <a:endParaRPr lang="zh-CN" altLang="en-US" sz="1400" b="0" i="0" u="none" strike="noStrike">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中国地质大学</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7355"/>
                  </a:ext>
                </a:extLst>
              </a:tr>
              <a:tr h="244555">
                <a:tc>
                  <a:txBody>
                    <a:bodyPr/>
                    <a:lstStyle/>
                    <a:p>
                      <a:pPr algn="l" fontAlgn="b"/>
                      <a:r>
                        <a:rPr lang="zh-CN" altLang="en-US" sz="1400" u="none" strike="noStrike" dirty="0">
                          <a:solidFill>
                            <a:schemeClr val="bg1">
                              <a:lumMod val="65000"/>
                            </a:schemeClr>
                          </a:solidFill>
                          <a:effectLst/>
                          <a:latin typeface="+mn-ea"/>
                          <a:ea typeface="+mn-ea"/>
                        </a:rPr>
                        <a:t>陈栋</a:t>
                      </a:r>
                      <a:endParaRPr lang="zh-CN" altLang="en-US" sz="1400" b="0" i="0" u="none" strike="noStrike" dirty="0">
                        <a:solidFill>
                          <a:schemeClr val="bg1">
                            <a:lumMod val="65000"/>
                          </a:schemeClr>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latin typeface="+mn-ea"/>
                          <a:ea typeface="+mn-ea"/>
                        </a:rPr>
                        <a:t>博士生</a:t>
                      </a:r>
                      <a:endParaRPr lang="zh-CN" altLang="en-US" sz="1400" b="0" i="0" u="none" strike="noStrike">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latin typeface="+mn-ea"/>
                          <a:ea typeface="+mn-ea"/>
                        </a:rPr>
                        <a:t>就业</a:t>
                      </a:r>
                      <a:endParaRPr lang="zh-CN" altLang="en-US" sz="1400" b="0" i="0" u="none" strike="noStrike">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中科院心理所博士后</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146072"/>
                  </a:ext>
                </a:extLst>
              </a:tr>
              <a:tr h="244555">
                <a:tc>
                  <a:txBody>
                    <a:bodyPr/>
                    <a:lstStyle/>
                    <a:p>
                      <a:pPr algn="l" fontAlgn="b"/>
                      <a:r>
                        <a:rPr lang="zh-CN" altLang="en-US" sz="1400" u="none" strike="noStrike" dirty="0">
                          <a:solidFill>
                            <a:schemeClr val="bg1">
                              <a:lumMod val="65000"/>
                            </a:schemeClr>
                          </a:solidFill>
                          <a:effectLst/>
                          <a:latin typeface="+mn-ea"/>
                          <a:ea typeface="+mn-ea"/>
                        </a:rPr>
                        <a:t>王铭崧</a:t>
                      </a:r>
                      <a:endParaRPr lang="zh-CN" altLang="en-US" sz="1400" b="0" i="0" u="none" strike="noStrike" dirty="0">
                        <a:solidFill>
                          <a:schemeClr val="bg1">
                            <a:lumMod val="65000"/>
                          </a:schemeClr>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硕士生</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dirty="0">
                          <a:effectLst/>
                          <a:latin typeface="+mn-ea"/>
                          <a:ea typeface="+mn-ea"/>
                        </a:rPr>
                        <a:t>招商银行总行</a:t>
                      </a:r>
                      <a:endParaRPr lang="zh-CN" altLang="en-US" sz="1400" b="0" i="0" u="none" strike="noStrike" dirty="0">
                        <a:solidFill>
                          <a:srgbClr val="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95088589"/>
                  </a:ext>
                </a:extLst>
              </a:tr>
              <a:tr h="244555">
                <a:tc>
                  <a:txBody>
                    <a:bodyPr/>
                    <a:lstStyle/>
                    <a:p>
                      <a:pPr algn="l" fontAlgn="b"/>
                      <a:r>
                        <a:rPr lang="zh-CN" altLang="en-US" sz="1400" u="none" strike="noStrike" dirty="0">
                          <a:solidFill>
                            <a:schemeClr val="bg1">
                              <a:lumMod val="65000"/>
                            </a:schemeClr>
                          </a:solidFill>
                          <a:effectLst/>
                          <a:latin typeface="+mn-ea"/>
                          <a:ea typeface="+mn-ea"/>
                        </a:rPr>
                        <a:t>李志成</a:t>
                      </a:r>
                      <a:endParaRPr lang="zh-CN" altLang="en-US" sz="1400" b="0" i="0" u="none" strike="noStrike" dirty="0">
                        <a:solidFill>
                          <a:schemeClr val="bg1">
                            <a:lumMod val="65000"/>
                          </a:schemeClr>
                        </a:solidFill>
                        <a:effectLst/>
                        <a:latin typeface="+mn-ea"/>
                        <a:ea typeface="+mn-ea"/>
                      </a:endParaRPr>
                    </a:p>
                  </a:txBody>
                  <a:tcPr marL="9525" marR="9525" marT="9525" marB="0" anchor="b">
                    <a:lnT>
                      <a:noFill/>
                    </a:lnT>
                  </a:tcPr>
                </a:tc>
                <a:tc>
                  <a:txBody>
                    <a:bodyPr/>
                    <a:lstStyle/>
                    <a:p>
                      <a:pPr algn="l" fontAlgn="b"/>
                      <a:r>
                        <a:rPr lang="zh-CN" altLang="en-US" sz="1400" u="none" strike="noStrike" dirty="0">
                          <a:effectLst/>
                          <a:latin typeface="+mn-ea"/>
                          <a:ea typeface="+mn-ea"/>
                        </a:rPr>
                        <a:t>硕士生</a:t>
                      </a:r>
                      <a:endParaRPr lang="zh-CN" altLang="en-US" sz="1400" b="0" i="0" u="none" strike="noStrike" dirty="0">
                        <a:solidFill>
                          <a:srgbClr val="000000"/>
                        </a:solidFill>
                        <a:effectLst/>
                        <a:latin typeface="+mn-ea"/>
                        <a:ea typeface="+mn-ea"/>
                      </a:endParaRPr>
                    </a:p>
                  </a:txBody>
                  <a:tcPr marL="9525" marR="9525" marT="9525" marB="0" anchor="b">
                    <a:lnT>
                      <a:noFill/>
                    </a:lnT>
                  </a:tcPr>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lnT>
                      <a:noFill/>
                    </a:lnT>
                  </a:tcPr>
                </a:tc>
                <a:tc>
                  <a:txBody>
                    <a:bodyPr/>
                    <a:lstStyle/>
                    <a:p>
                      <a:pPr algn="l" fontAlgn="b"/>
                      <a:r>
                        <a:rPr lang="zh-CN" altLang="en-US" sz="1400" u="none" strike="noStrike" dirty="0">
                          <a:effectLst/>
                          <a:latin typeface="+mn-ea"/>
                          <a:ea typeface="+mn-ea"/>
                        </a:rPr>
                        <a:t>甲子科技高新技术企业（院友企业）</a:t>
                      </a:r>
                      <a:endParaRPr lang="zh-CN" altLang="en-US" sz="1400" b="0" i="0" u="none" strike="noStrike" dirty="0">
                        <a:solidFill>
                          <a:srgbClr val="000000"/>
                        </a:solidFill>
                        <a:effectLst/>
                        <a:latin typeface="+mn-ea"/>
                        <a:ea typeface="+mn-ea"/>
                      </a:endParaRPr>
                    </a:p>
                  </a:txBody>
                  <a:tcPr marL="9525" marR="9525" marT="9525" marB="0" anchor="b">
                    <a:lnT>
                      <a:noFill/>
                    </a:lnT>
                  </a:tcPr>
                </a:tc>
                <a:extLst>
                  <a:ext uri="{0D108BD9-81ED-4DB2-BD59-A6C34878D82A}">
                    <a16:rowId xmlns:a16="http://schemas.microsoft.com/office/drawing/2014/main" val="1733263500"/>
                  </a:ext>
                </a:extLst>
              </a:tr>
              <a:tr h="244555">
                <a:tc>
                  <a:txBody>
                    <a:bodyPr/>
                    <a:lstStyle/>
                    <a:p>
                      <a:pPr algn="l" fontAlgn="b"/>
                      <a:r>
                        <a:rPr lang="zh-CN" altLang="en-US" sz="1400" u="none" strike="noStrike" dirty="0">
                          <a:solidFill>
                            <a:schemeClr val="bg1">
                              <a:lumMod val="65000"/>
                            </a:schemeClr>
                          </a:solidFill>
                          <a:effectLst/>
                          <a:latin typeface="+mn-ea"/>
                          <a:ea typeface="+mn-ea"/>
                        </a:rPr>
                        <a:t>李乐</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光大科技有限公司</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3049020637"/>
                  </a:ext>
                </a:extLst>
              </a:tr>
              <a:tr h="244555">
                <a:tc>
                  <a:txBody>
                    <a:bodyPr/>
                    <a:lstStyle/>
                    <a:p>
                      <a:pPr algn="l" fontAlgn="b"/>
                      <a:r>
                        <a:rPr lang="zh-CN" altLang="en-US" sz="1400" u="none" strike="noStrike" dirty="0">
                          <a:solidFill>
                            <a:schemeClr val="bg1">
                              <a:lumMod val="65000"/>
                            </a:schemeClr>
                          </a:solidFill>
                          <a:effectLst/>
                          <a:latin typeface="+mn-ea"/>
                          <a:ea typeface="+mn-ea"/>
                        </a:rPr>
                        <a:t>王鹏皓</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硕士生</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国家退伍军人事务部（中央选调生）</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2523377818"/>
                  </a:ext>
                </a:extLst>
              </a:tr>
              <a:tr h="244555">
                <a:tc>
                  <a:txBody>
                    <a:bodyPr/>
                    <a:lstStyle/>
                    <a:p>
                      <a:pPr algn="l" fontAlgn="b"/>
                      <a:r>
                        <a:rPr lang="zh-CN" altLang="en-US" sz="1400" u="none" strike="noStrike" dirty="0">
                          <a:solidFill>
                            <a:schemeClr val="bg1">
                              <a:lumMod val="65000"/>
                            </a:schemeClr>
                          </a:solidFill>
                          <a:effectLst/>
                          <a:latin typeface="+mn-ea"/>
                          <a:ea typeface="+mn-ea"/>
                        </a:rPr>
                        <a:t>汪超</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硕士生</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就业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北京税务局</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477040665"/>
                  </a:ext>
                </a:extLst>
              </a:tr>
              <a:tr h="244555">
                <a:tc>
                  <a:txBody>
                    <a:bodyPr/>
                    <a:lstStyle/>
                    <a:p>
                      <a:pPr algn="l" fontAlgn="b"/>
                      <a:r>
                        <a:rPr lang="zh-CN" altLang="en-US" sz="1400" u="none" strike="noStrike" dirty="0">
                          <a:solidFill>
                            <a:schemeClr val="bg1">
                              <a:lumMod val="65000"/>
                            </a:schemeClr>
                          </a:solidFill>
                          <a:effectLst/>
                          <a:latin typeface="+mn-ea"/>
                          <a:ea typeface="+mn-ea"/>
                        </a:rPr>
                        <a:t>王亚楠</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就业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中国人民银行济南分行</a:t>
                      </a:r>
                      <a:endParaRPr lang="zh-CN" altLang="en-US" sz="1400" b="0" i="0" u="none" strike="noStrike">
                        <a:solidFill>
                          <a:srgbClr val="000000"/>
                        </a:solidFill>
                        <a:effectLst/>
                        <a:latin typeface="+mn-ea"/>
                        <a:ea typeface="+mn-ea"/>
                      </a:endParaRPr>
                    </a:p>
                  </a:txBody>
                  <a:tcPr marL="9525" marR="9525" marT="9525" marB="0" anchor="b"/>
                </a:tc>
                <a:extLst>
                  <a:ext uri="{0D108BD9-81ED-4DB2-BD59-A6C34878D82A}">
                    <a16:rowId xmlns:a16="http://schemas.microsoft.com/office/drawing/2014/main" val="2311024040"/>
                  </a:ext>
                </a:extLst>
              </a:tr>
              <a:tr h="244555">
                <a:tc>
                  <a:txBody>
                    <a:bodyPr/>
                    <a:lstStyle/>
                    <a:p>
                      <a:pPr algn="l" fontAlgn="b"/>
                      <a:r>
                        <a:rPr lang="zh-CN" altLang="en-US" sz="1400" u="none" strike="noStrike" dirty="0">
                          <a:solidFill>
                            <a:schemeClr val="bg1">
                              <a:lumMod val="65000"/>
                            </a:schemeClr>
                          </a:solidFill>
                          <a:effectLst/>
                          <a:latin typeface="+mn-ea"/>
                          <a:ea typeface="+mn-ea"/>
                        </a:rPr>
                        <a:t>文雷</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就业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华为技术有限公司</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4206218702"/>
                  </a:ext>
                </a:extLst>
              </a:tr>
              <a:tr h="244555">
                <a:tc>
                  <a:txBody>
                    <a:bodyPr/>
                    <a:lstStyle/>
                    <a:p>
                      <a:pPr algn="l" fontAlgn="b"/>
                      <a:r>
                        <a:rPr lang="zh-CN" altLang="en-US" sz="1400" u="none" strike="noStrike" dirty="0">
                          <a:solidFill>
                            <a:schemeClr val="bg1">
                              <a:lumMod val="65000"/>
                            </a:schemeClr>
                          </a:solidFill>
                          <a:effectLst/>
                          <a:latin typeface="+mn-ea"/>
                          <a:ea typeface="+mn-ea"/>
                        </a:rPr>
                        <a:t>李时嘉</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硕士生</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顺丰科技有限公司</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2188293805"/>
                  </a:ext>
                </a:extLst>
              </a:tr>
              <a:tr h="244555">
                <a:tc>
                  <a:txBody>
                    <a:bodyPr/>
                    <a:lstStyle/>
                    <a:p>
                      <a:pPr algn="l" fontAlgn="b"/>
                      <a:r>
                        <a:rPr lang="zh-CN" altLang="en-US" sz="1400" u="none" strike="noStrike" dirty="0">
                          <a:solidFill>
                            <a:schemeClr val="bg1">
                              <a:lumMod val="65000"/>
                            </a:schemeClr>
                          </a:solidFill>
                          <a:effectLst/>
                          <a:latin typeface="+mn-ea"/>
                          <a:ea typeface="+mn-ea"/>
                        </a:rPr>
                        <a:t>代诗博</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就业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招商银行深圳分行</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335988097"/>
                  </a:ext>
                </a:extLst>
              </a:tr>
              <a:tr h="244555">
                <a:tc>
                  <a:txBody>
                    <a:bodyPr/>
                    <a:lstStyle/>
                    <a:p>
                      <a:pPr algn="l" fontAlgn="b"/>
                      <a:r>
                        <a:rPr lang="zh-CN" altLang="en-US" sz="1400" u="none" strike="noStrike" dirty="0">
                          <a:solidFill>
                            <a:schemeClr val="bg1">
                              <a:lumMod val="65000"/>
                            </a:schemeClr>
                          </a:solidFill>
                          <a:effectLst/>
                          <a:latin typeface="+mn-ea"/>
                          <a:ea typeface="+mn-ea"/>
                        </a:rPr>
                        <a:t>武美君</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就业</a:t>
                      </a:r>
                      <a:endParaRPr lang="zh-CN" altLang="en-US" sz="1400" b="0" i="0" u="none" strike="noStrike" dirty="0">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北京航天数据股份有限公司</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10014"/>
                  </a:ext>
                </a:extLst>
              </a:tr>
              <a:tr h="244555">
                <a:tc>
                  <a:txBody>
                    <a:bodyPr/>
                    <a:lstStyle/>
                    <a:p>
                      <a:pPr algn="l" fontAlgn="b"/>
                      <a:r>
                        <a:rPr lang="zh-CN" altLang="en-US" sz="1400" u="none" strike="noStrike" dirty="0">
                          <a:solidFill>
                            <a:schemeClr val="bg1">
                              <a:lumMod val="65000"/>
                            </a:schemeClr>
                          </a:solidFill>
                          <a:effectLst/>
                          <a:latin typeface="+mn-ea"/>
                          <a:ea typeface="+mn-ea"/>
                        </a:rPr>
                        <a:t>吴宗柠</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国内读博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北师大系统科学学院</a:t>
                      </a:r>
                      <a:endParaRPr lang="zh-CN" altLang="en-US" sz="1400" b="0" i="0" u="none" strike="noStrike">
                        <a:solidFill>
                          <a:srgbClr val="000000"/>
                        </a:solidFill>
                        <a:effectLst/>
                        <a:latin typeface="+mn-ea"/>
                        <a:ea typeface="+mn-ea"/>
                      </a:endParaRPr>
                    </a:p>
                  </a:txBody>
                  <a:tcPr marL="9525" marR="9525" marT="9525" marB="0" anchor="b"/>
                </a:tc>
                <a:extLst>
                  <a:ext uri="{0D108BD9-81ED-4DB2-BD59-A6C34878D82A}">
                    <a16:rowId xmlns:a16="http://schemas.microsoft.com/office/drawing/2014/main" val="2138100195"/>
                  </a:ext>
                </a:extLst>
              </a:tr>
              <a:tr h="244555">
                <a:tc>
                  <a:txBody>
                    <a:bodyPr/>
                    <a:lstStyle/>
                    <a:p>
                      <a:pPr algn="l" fontAlgn="b"/>
                      <a:r>
                        <a:rPr lang="zh-CN" altLang="en-US" sz="1400" u="none" strike="noStrike" dirty="0">
                          <a:solidFill>
                            <a:schemeClr val="bg1">
                              <a:lumMod val="65000"/>
                            </a:schemeClr>
                          </a:solidFill>
                          <a:effectLst/>
                          <a:latin typeface="+mn-ea"/>
                          <a:ea typeface="+mn-ea"/>
                        </a:rPr>
                        <a:t>汪峰华</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国外读博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代尔夫特理工大学</a:t>
                      </a:r>
                      <a:endParaRPr lang="zh-CN" altLang="en-US" sz="1400" b="0" i="0" u="none" strike="noStrike">
                        <a:solidFill>
                          <a:srgbClr val="000000"/>
                        </a:solidFill>
                        <a:effectLst/>
                        <a:latin typeface="+mn-ea"/>
                        <a:ea typeface="+mn-ea"/>
                      </a:endParaRPr>
                    </a:p>
                  </a:txBody>
                  <a:tcPr marL="9525" marR="9525" marT="9525" marB="0" anchor="b"/>
                </a:tc>
                <a:extLst>
                  <a:ext uri="{0D108BD9-81ED-4DB2-BD59-A6C34878D82A}">
                    <a16:rowId xmlns:a16="http://schemas.microsoft.com/office/drawing/2014/main" val="858884203"/>
                  </a:ext>
                </a:extLst>
              </a:tr>
              <a:tr h="244555">
                <a:tc>
                  <a:txBody>
                    <a:bodyPr/>
                    <a:lstStyle/>
                    <a:p>
                      <a:pPr algn="l" fontAlgn="b"/>
                      <a:r>
                        <a:rPr lang="zh-CN" altLang="en-US" sz="1400" u="none" strike="noStrike" dirty="0">
                          <a:solidFill>
                            <a:schemeClr val="bg1">
                              <a:lumMod val="65000"/>
                            </a:schemeClr>
                          </a:solidFill>
                          <a:effectLst/>
                          <a:latin typeface="+mn-ea"/>
                          <a:ea typeface="+mn-ea"/>
                        </a:rPr>
                        <a:t>邹丽</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国外读博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代尔夫特理工大学</a:t>
                      </a:r>
                      <a:endParaRPr lang="zh-CN" altLang="en-US" sz="1400" b="0" i="0" u="none" strike="noStrike">
                        <a:solidFill>
                          <a:srgbClr val="000000"/>
                        </a:solidFill>
                        <a:effectLst/>
                        <a:latin typeface="+mn-ea"/>
                        <a:ea typeface="+mn-ea"/>
                      </a:endParaRPr>
                    </a:p>
                  </a:txBody>
                  <a:tcPr marL="9525" marR="9525" marT="9525" marB="0" anchor="b"/>
                </a:tc>
                <a:extLst>
                  <a:ext uri="{0D108BD9-81ED-4DB2-BD59-A6C34878D82A}">
                    <a16:rowId xmlns:a16="http://schemas.microsoft.com/office/drawing/2014/main" val="626126251"/>
                  </a:ext>
                </a:extLst>
              </a:tr>
              <a:tr h="244555">
                <a:tc>
                  <a:txBody>
                    <a:bodyPr/>
                    <a:lstStyle/>
                    <a:p>
                      <a:pPr algn="l" fontAlgn="b"/>
                      <a:r>
                        <a:rPr lang="zh-CN" altLang="en-US" sz="1400" u="none" strike="noStrike" dirty="0">
                          <a:solidFill>
                            <a:schemeClr val="bg1">
                              <a:lumMod val="65000"/>
                            </a:schemeClr>
                          </a:solidFill>
                          <a:effectLst/>
                          <a:latin typeface="+mn-ea"/>
                          <a:ea typeface="+mn-ea"/>
                        </a:rPr>
                        <a:t>辛茹月</a:t>
                      </a:r>
                      <a:endParaRPr lang="zh-CN" altLang="en-US" sz="1400" b="0" i="0" u="none" strike="noStrike" dirty="0">
                        <a:solidFill>
                          <a:schemeClr val="bg1">
                            <a:lumMod val="65000"/>
                          </a:schemeClr>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硕士生</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a:effectLst/>
                          <a:latin typeface="+mn-ea"/>
                          <a:ea typeface="+mn-ea"/>
                        </a:rPr>
                        <a:t>国外读博</a:t>
                      </a:r>
                      <a:endParaRPr lang="zh-CN" altLang="en-US" sz="1400" b="0" i="0" u="none" strike="noStrike">
                        <a:solidFill>
                          <a:srgbClr val="000000"/>
                        </a:solidFill>
                        <a:effectLst/>
                        <a:latin typeface="+mn-ea"/>
                        <a:ea typeface="+mn-ea"/>
                      </a:endParaRPr>
                    </a:p>
                  </a:txBody>
                  <a:tcPr marL="9525" marR="9525" marT="9525" marB="0" anchor="b"/>
                </a:tc>
                <a:tc>
                  <a:txBody>
                    <a:bodyPr/>
                    <a:lstStyle/>
                    <a:p>
                      <a:pPr algn="l" fontAlgn="b"/>
                      <a:r>
                        <a:rPr lang="zh-CN" altLang="en-US" sz="1400" u="none" strike="noStrike" dirty="0">
                          <a:effectLst/>
                          <a:latin typeface="+mn-ea"/>
                          <a:ea typeface="+mn-ea"/>
                        </a:rPr>
                        <a:t>阿姆斯特丹大学</a:t>
                      </a:r>
                      <a:endParaRPr lang="zh-CN" altLang="en-US" sz="1400" b="0" i="0" u="none" strike="noStrike" dirty="0">
                        <a:solidFill>
                          <a:srgbClr val="000000"/>
                        </a:solidFill>
                        <a:effectLst/>
                        <a:latin typeface="+mn-ea"/>
                        <a:ea typeface="+mn-ea"/>
                      </a:endParaRPr>
                    </a:p>
                  </a:txBody>
                  <a:tcPr marL="9525" marR="9525" marT="9525" marB="0" anchor="b"/>
                </a:tc>
                <a:extLst>
                  <a:ext uri="{0D108BD9-81ED-4DB2-BD59-A6C34878D82A}">
                    <a16:rowId xmlns:a16="http://schemas.microsoft.com/office/drawing/2014/main" val="1766650785"/>
                  </a:ext>
                </a:extLst>
              </a:tr>
            </a:tbl>
          </a:graphicData>
        </a:graphic>
      </p:graphicFrame>
      <p:sp>
        <p:nvSpPr>
          <p:cNvPr id="3" name="文本框 2"/>
          <p:cNvSpPr txBox="1"/>
          <p:nvPr/>
        </p:nvSpPr>
        <p:spPr>
          <a:xfrm>
            <a:off x="839416" y="476672"/>
            <a:ext cx="2664296" cy="523220"/>
          </a:xfrm>
          <a:prstGeom prst="rect">
            <a:avLst/>
          </a:prstGeom>
          <a:noFill/>
        </p:spPr>
        <p:txBody>
          <a:bodyPr wrap="square" rtlCol="0">
            <a:spAutoFit/>
          </a:bodyPr>
          <a:lstStyle/>
          <a:p>
            <a:r>
              <a:rPr lang="en-US" sz="2800" dirty="0">
                <a:solidFill>
                  <a:schemeClr val="tx1"/>
                </a:solidFill>
                <a:effectLst>
                  <a:outerShdw blurRad="38100" dist="38100" dir="2700000" algn="tl">
                    <a:srgbClr val="000000">
                      <a:alpha val="43137"/>
                    </a:srgbClr>
                  </a:outerShdw>
                </a:effectLst>
              </a:rPr>
              <a:t>201</a:t>
            </a:r>
            <a:r>
              <a:rPr lang="en-US" altLang="zh-CN" sz="2800" dirty="0">
                <a:solidFill>
                  <a:schemeClr val="tx1"/>
                </a:solidFill>
                <a:effectLst>
                  <a:outerShdw blurRad="38100" dist="38100" dir="2700000" algn="tl">
                    <a:srgbClr val="000000">
                      <a:alpha val="43137"/>
                    </a:srgbClr>
                  </a:outerShdw>
                </a:effectLst>
              </a:rPr>
              <a:t>9</a:t>
            </a:r>
            <a:r>
              <a:rPr lang="zh-CN" altLang="en-US" sz="2800" dirty="0">
                <a:solidFill>
                  <a:schemeClr val="tx1"/>
                </a:solidFill>
                <a:effectLst>
                  <a:outerShdw blurRad="38100" dist="38100" dir="2700000" algn="tl">
                    <a:srgbClr val="000000">
                      <a:alpha val="43137"/>
                    </a:srgbClr>
                  </a:outerShdw>
                </a:effectLst>
              </a:rPr>
              <a:t>届</a:t>
            </a:r>
            <a:endParaRPr lang="en-US" sz="2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220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3225320"/>
              </p:ext>
            </p:extLst>
          </p:nvPr>
        </p:nvGraphicFramePr>
        <p:xfrm>
          <a:off x="2639616" y="1142747"/>
          <a:ext cx="6820222" cy="4082370"/>
        </p:xfrm>
        <a:graphic>
          <a:graphicData uri="http://schemas.openxmlformats.org/drawingml/2006/table">
            <a:tbl>
              <a:tblPr>
                <a:tableStyleId>{8EC20E35-A176-4012-BC5E-935CFFF8708E}</a:tableStyleId>
              </a:tblPr>
              <a:tblGrid>
                <a:gridCol w="909363">
                  <a:extLst>
                    <a:ext uri="{9D8B030D-6E8A-4147-A177-3AD203B41FA5}">
                      <a16:colId xmlns:a16="http://schemas.microsoft.com/office/drawing/2014/main" val="2789579392"/>
                    </a:ext>
                  </a:extLst>
                </a:gridCol>
                <a:gridCol w="1034853">
                  <a:extLst>
                    <a:ext uri="{9D8B030D-6E8A-4147-A177-3AD203B41FA5}">
                      <a16:colId xmlns:a16="http://schemas.microsoft.com/office/drawing/2014/main" val="3443381695"/>
                    </a:ext>
                  </a:extLst>
                </a:gridCol>
                <a:gridCol w="1008112">
                  <a:extLst>
                    <a:ext uri="{9D8B030D-6E8A-4147-A177-3AD203B41FA5}">
                      <a16:colId xmlns:a16="http://schemas.microsoft.com/office/drawing/2014/main" val="610671039"/>
                    </a:ext>
                  </a:extLst>
                </a:gridCol>
                <a:gridCol w="3867894">
                  <a:extLst>
                    <a:ext uri="{9D8B030D-6E8A-4147-A177-3AD203B41FA5}">
                      <a16:colId xmlns:a16="http://schemas.microsoft.com/office/drawing/2014/main" val="1549781534"/>
                    </a:ext>
                  </a:extLst>
                </a:gridCol>
              </a:tblGrid>
              <a:tr h="414045">
                <a:tc>
                  <a:txBody>
                    <a:bodyPr/>
                    <a:lstStyle/>
                    <a:p>
                      <a:pPr algn="l" fontAlgn="b"/>
                      <a:r>
                        <a:rPr lang="zh-CN" altLang="en-US" sz="1400" b="1" u="none" strike="noStrike" dirty="0">
                          <a:effectLst/>
                          <a:latin typeface="+mn-ea"/>
                          <a:ea typeface="+mn-ea"/>
                        </a:rPr>
                        <a:t>姓名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zh-CN" altLang="en-US" sz="1400" b="1" u="none" strike="noStrike" dirty="0">
                          <a:effectLst/>
                          <a:latin typeface="+mn-ea"/>
                          <a:ea typeface="+mn-ea"/>
                        </a:rPr>
                        <a:t>学生类型</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zh-CN" altLang="en-US" sz="1400" b="1" u="none" strike="noStrike" dirty="0">
                          <a:effectLst/>
                          <a:latin typeface="+mn-ea"/>
                          <a:ea typeface="+mn-ea"/>
                        </a:rPr>
                        <a:t>去向</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zh-CN" altLang="en-US" sz="1400" b="1" u="none" strike="noStrike" dirty="0">
                          <a:effectLst/>
                          <a:latin typeface="+mn-ea"/>
                          <a:ea typeface="+mn-ea"/>
                        </a:rPr>
                        <a:t>单位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3291930"/>
                  </a:ext>
                </a:extLst>
              </a:tr>
              <a:tr h="244555">
                <a:tc>
                  <a:txBody>
                    <a:bodyPr/>
                    <a:lstStyle/>
                    <a:p>
                      <a:pPr marL="0" algn="l" defTabSz="914400" rtl="0" eaLnBrk="1" fontAlgn="b" latinLnBrk="0" hangingPunct="1"/>
                      <a:r>
                        <a:rPr lang="zh-CN" altLang="en-US" sz="1400" u="none" strike="noStrike" kern="1200" dirty="0">
                          <a:effectLst/>
                        </a:rPr>
                        <a:t>余柳涛</a:t>
                      </a:r>
                      <a:endParaRPr lang="zh-CN" altLang="en-US" sz="1400" u="none" strike="noStrike" kern="1200" dirty="0">
                        <a:solidFill>
                          <a:sysClr val="windowText" lastClr="000000"/>
                        </a:solidFill>
                        <a:effectLst/>
                        <a:latin typeface="+mn-lt"/>
                        <a:ea typeface="+mn-ea"/>
                        <a:cs typeface="+mn-cs"/>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marL="0" algn="l" defTabSz="914400" rtl="0" eaLnBrk="1" fontAlgn="b" latinLnBrk="0" hangingPunct="1"/>
                      <a:r>
                        <a:rPr lang="zh-CN" altLang="en-US" sz="1400" u="none" strike="noStrike" kern="1200">
                          <a:effectLst/>
                        </a:rPr>
                        <a:t>博士生</a:t>
                      </a:r>
                      <a:endParaRPr lang="zh-CN" altLang="en-US" sz="1400" u="none" strike="noStrike" kern="1200">
                        <a:solidFill>
                          <a:sysClr val="windowText" lastClr="000000"/>
                        </a:solidFill>
                        <a:effectLst/>
                        <a:latin typeface="+mn-lt"/>
                        <a:ea typeface="+mn-ea"/>
                        <a:cs typeface="+mn-cs"/>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l" fontAlgn="b"/>
                      <a:r>
                        <a:rPr lang="zh-CN" altLang="en-US" sz="1400" u="none" strike="noStrike" dirty="0">
                          <a:effectLst/>
                        </a:rPr>
                        <a:t>工作</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marL="0" algn="l" defTabSz="914400" rtl="0" eaLnBrk="1" fontAlgn="b" latinLnBrk="0" hangingPunct="1"/>
                      <a:r>
                        <a:rPr lang="zh-CN" altLang="en-US" sz="1400" u="none" strike="noStrike" kern="1200">
                          <a:effectLst/>
                        </a:rPr>
                        <a:t>北京大学博士后</a:t>
                      </a:r>
                      <a:endParaRPr lang="zh-CN" altLang="en-US" sz="1400" u="none" strike="noStrike" kern="1200">
                        <a:solidFill>
                          <a:sysClr val="windowText" lastClr="000000"/>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5088589"/>
                  </a:ext>
                </a:extLst>
              </a:tr>
              <a:tr h="244555">
                <a:tc>
                  <a:txBody>
                    <a:bodyPr/>
                    <a:lstStyle/>
                    <a:p>
                      <a:pPr marL="0" algn="l" defTabSz="914400" rtl="0" eaLnBrk="1" fontAlgn="b" latinLnBrk="0" hangingPunct="1"/>
                      <a:r>
                        <a:rPr lang="zh-CN" altLang="en-US" sz="1400" u="none" strike="noStrike" kern="1200" dirty="0">
                          <a:effectLst/>
                        </a:rPr>
                        <a:t>熊婉婷</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marL="0" algn="l" defTabSz="914400" rtl="0" eaLnBrk="1" fontAlgn="b" latinLnBrk="0" hangingPunct="1"/>
                      <a:r>
                        <a:rPr lang="zh-CN" altLang="en-US" sz="1400" u="none" strike="noStrike" kern="1200">
                          <a:effectLst/>
                        </a:rPr>
                        <a:t>博士生</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dirty="0">
                          <a:effectLst/>
                        </a:rPr>
                        <a:t>工作</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中国社会科学院世界经济与政治研究所教师</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1733263500"/>
                  </a:ext>
                </a:extLst>
              </a:tr>
              <a:tr h="244555">
                <a:tc>
                  <a:txBody>
                    <a:bodyPr/>
                    <a:lstStyle/>
                    <a:p>
                      <a:pPr marL="0" algn="l" defTabSz="914400" rtl="0" eaLnBrk="1" fontAlgn="b" latinLnBrk="0" hangingPunct="1"/>
                      <a:r>
                        <a:rPr lang="zh-CN" altLang="en-US" sz="1400" u="none" strike="noStrike" kern="1200" dirty="0">
                          <a:effectLst/>
                        </a:rPr>
                        <a:t>邹晓龙</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marL="0" algn="l" defTabSz="914400" rtl="0" eaLnBrk="1" fontAlgn="b" latinLnBrk="0" hangingPunct="1"/>
                      <a:r>
                        <a:rPr lang="zh-CN" altLang="en-US" sz="1400" u="none" strike="noStrike" kern="1200" dirty="0">
                          <a:effectLst/>
                        </a:rPr>
                        <a:t>博士生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北京大学博士后</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3049020637"/>
                  </a:ext>
                </a:extLst>
              </a:tr>
              <a:tr h="244555">
                <a:tc>
                  <a:txBody>
                    <a:bodyPr/>
                    <a:lstStyle/>
                    <a:p>
                      <a:pPr marL="0" algn="l" defTabSz="914400" rtl="0" eaLnBrk="1" fontAlgn="b" latinLnBrk="0" hangingPunct="1"/>
                      <a:r>
                        <a:rPr lang="zh-CN" altLang="en-US" sz="1400" u="none" strike="noStrike" kern="1200">
                          <a:effectLst/>
                        </a:rPr>
                        <a:t>李江</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algn="l" defTabSz="914400" rtl="0" eaLnBrk="1" fontAlgn="b" latinLnBrk="0" hangingPunct="1"/>
                      <a:r>
                        <a:rPr lang="zh-CN" altLang="en-US" sz="1400" u="none" strike="noStrike" kern="1200" dirty="0">
                          <a:effectLst/>
                        </a:rPr>
                        <a:t>博士生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a:effectLst/>
                        </a:rPr>
                        <a:t>北京航空航天大学博士后</a:t>
                      </a:r>
                      <a:endParaRPr lang="zh-CN" altLang="en-US" sz="1400" u="none" strike="noStrike" kern="120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2523377818"/>
                  </a:ext>
                </a:extLst>
              </a:tr>
              <a:tr h="244555">
                <a:tc>
                  <a:txBody>
                    <a:bodyPr/>
                    <a:lstStyle/>
                    <a:p>
                      <a:pPr marL="0" algn="l" defTabSz="914400" rtl="0" eaLnBrk="1" fontAlgn="b" latinLnBrk="0" hangingPunct="1"/>
                      <a:r>
                        <a:rPr lang="zh-CN" altLang="en-US" sz="1400" u="none" strike="noStrike" kern="1200">
                          <a:effectLst/>
                        </a:rPr>
                        <a:t>李睿琪</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algn="l" defTabSz="914400" rtl="0" eaLnBrk="1" fontAlgn="b" latinLnBrk="0" hangingPunct="1"/>
                      <a:r>
                        <a:rPr lang="zh-CN" altLang="en-US" sz="1400" u="none" strike="noStrike" kern="1200" dirty="0">
                          <a:effectLst/>
                        </a:rPr>
                        <a:t>博士生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dirty="0">
                          <a:effectLst/>
                        </a:rPr>
                        <a:t>工作</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北京化工大学信息学院教师</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477040665"/>
                  </a:ext>
                </a:extLst>
              </a:tr>
              <a:tr h="244555">
                <a:tc>
                  <a:txBody>
                    <a:bodyPr/>
                    <a:lstStyle/>
                    <a:p>
                      <a:pPr marL="0" algn="l" defTabSz="914400" rtl="0" eaLnBrk="1" fontAlgn="b" latinLnBrk="0" hangingPunct="1"/>
                      <a:r>
                        <a:rPr lang="zh-CN" altLang="en-US" sz="1400" u="none" strike="noStrike" kern="1200">
                          <a:effectLst/>
                        </a:rPr>
                        <a:t>马榕</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algn="l" defTabSz="914400" rtl="0" eaLnBrk="1" fontAlgn="b" latinLnBrk="0" hangingPunct="1"/>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dirty="0">
                          <a:effectLst/>
                        </a:rPr>
                        <a:t>工作</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a:effectLst/>
                        </a:rPr>
                        <a:t>首创证券</a:t>
                      </a:r>
                      <a:endParaRPr lang="zh-CN" altLang="en-US" sz="1400" u="none" strike="noStrike" kern="120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2311024040"/>
                  </a:ext>
                </a:extLst>
              </a:tr>
              <a:tr h="244555">
                <a:tc>
                  <a:txBody>
                    <a:bodyPr/>
                    <a:lstStyle/>
                    <a:p>
                      <a:pPr marL="0" algn="l" defTabSz="914400" rtl="0" eaLnBrk="1" fontAlgn="b" latinLnBrk="0" hangingPunct="1"/>
                      <a:r>
                        <a:rPr lang="zh-CN" altLang="en-US" sz="1400" u="none" strike="noStrike" kern="1200">
                          <a:effectLst/>
                        </a:rPr>
                        <a:t>马玉财</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dirty="0">
                          <a:effectLst/>
                        </a:rPr>
                        <a:t>工作</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华为技术有限公司北京研究所</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4206218702"/>
                  </a:ext>
                </a:extLst>
              </a:tr>
              <a:tr h="244555">
                <a:tc>
                  <a:txBody>
                    <a:bodyPr/>
                    <a:lstStyle/>
                    <a:p>
                      <a:pPr marL="0" algn="l" defTabSz="914400" rtl="0" eaLnBrk="1" fontAlgn="b" latinLnBrk="0" hangingPunct="1"/>
                      <a:r>
                        <a:rPr lang="zh-CN" altLang="en-US" sz="1400" u="none" strike="noStrike" kern="1200">
                          <a:effectLst/>
                        </a:rPr>
                        <a:t>曹雪薇</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dirty="0">
                          <a:effectLst/>
                        </a:rPr>
                        <a:t>出国</a:t>
                      </a:r>
                      <a:endParaRPr lang="zh-CN" altLang="en-US" sz="1400" b="0" i="0" u="none" strike="noStrike" dirty="0">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密歇根理工大学读博</a:t>
                      </a:r>
                      <a:r>
                        <a:rPr lang="en-US" altLang="zh-CN" sz="1400" u="none" strike="noStrike" kern="1200" dirty="0">
                          <a:effectLst/>
                        </a:rPr>
                        <a:t>-</a:t>
                      </a:r>
                      <a:r>
                        <a:rPr lang="zh-CN" altLang="en-US" sz="1400" u="none" strike="noStrike" kern="1200" dirty="0">
                          <a:effectLst/>
                        </a:rPr>
                        <a:t>数学统计专业</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2188293805"/>
                  </a:ext>
                </a:extLst>
              </a:tr>
              <a:tr h="244555">
                <a:tc>
                  <a:txBody>
                    <a:bodyPr/>
                    <a:lstStyle/>
                    <a:p>
                      <a:pPr marL="0" algn="l" defTabSz="914400" rtl="0" eaLnBrk="1" fontAlgn="b" latinLnBrk="0" hangingPunct="1"/>
                      <a:r>
                        <a:rPr lang="zh-CN" altLang="en-US" sz="1400" u="none" strike="noStrike" kern="1200">
                          <a:effectLst/>
                        </a:rPr>
                        <a:t>刘奥强</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北京职业技术学校，职高讲师</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335988097"/>
                  </a:ext>
                </a:extLst>
              </a:tr>
              <a:tr h="244555">
                <a:tc>
                  <a:txBody>
                    <a:bodyPr/>
                    <a:lstStyle/>
                    <a:p>
                      <a:pPr marL="0" algn="l" defTabSz="914400" rtl="0" eaLnBrk="1" fontAlgn="b" latinLnBrk="0" hangingPunct="1"/>
                      <a:r>
                        <a:rPr lang="zh-CN" altLang="en-US" sz="1400" u="none" strike="noStrike" kern="1200">
                          <a:effectLst/>
                        </a:rPr>
                        <a:t>龚力</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北京搜狗科技发展有限公司</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2138100195"/>
                  </a:ext>
                </a:extLst>
              </a:tr>
              <a:tr h="244555">
                <a:tc>
                  <a:txBody>
                    <a:bodyPr/>
                    <a:lstStyle/>
                    <a:p>
                      <a:pPr marL="0" algn="l" defTabSz="914400" rtl="0" eaLnBrk="1" fontAlgn="b" latinLnBrk="0" hangingPunct="1"/>
                      <a:r>
                        <a:rPr lang="zh-CN" altLang="en-US" sz="1400" u="none" strike="noStrike" kern="1200">
                          <a:effectLst/>
                        </a:rPr>
                        <a:t>吴珺</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ctr"/>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marL="0" algn="l" defTabSz="914400" rtl="0" eaLnBrk="1" fontAlgn="b" latinLnBrk="0" hangingPunct="1"/>
                      <a:r>
                        <a:rPr lang="zh-CN" altLang="en-US" sz="1400" u="none" strike="noStrike" kern="1200" dirty="0">
                          <a:effectLst/>
                        </a:rPr>
                        <a:t>美团</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858884203"/>
                  </a:ext>
                </a:extLst>
              </a:tr>
              <a:tr h="244555">
                <a:tc>
                  <a:txBody>
                    <a:bodyPr/>
                    <a:lstStyle/>
                    <a:p>
                      <a:pPr marL="0" algn="l" defTabSz="914400" rtl="0" eaLnBrk="1" fontAlgn="b" latinLnBrk="0" hangingPunct="1"/>
                      <a:r>
                        <a:rPr lang="zh-CN" altLang="en-US" sz="1400" u="none" strike="noStrike" kern="1200">
                          <a:effectLst/>
                        </a:rPr>
                        <a:t>付欢</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北京市</a:t>
                      </a:r>
                      <a:r>
                        <a:rPr lang="en-US" altLang="zh-CN" sz="1400" u="none" strike="noStrike" kern="1200" dirty="0">
                          <a:effectLst/>
                        </a:rPr>
                        <a:t>166</a:t>
                      </a:r>
                      <a:r>
                        <a:rPr lang="zh-CN" altLang="en-US" sz="1400" u="none" strike="noStrike" kern="1200" dirty="0">
                          <a:effectLst/>
                        </a:rPr>
                        <a:t>中学数学教师</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626126251"/>
                  </a:ext>
                </a:extLst>
              </a:tr>
              <a:tr h="244555">
                <a:tc>
                  <a:txBody>
                    <a:bodyPr/>
                    <a:lstStyle/>
                    <a:p>
                      <a:pPr marL="0" algn="l" defTabSz="914400" rtl="0" eaLnBrk="1" fontAlgn="b" latinLnBrk="0" hangingPunct="1"/>
                      <a:r>
                        <a:rPr lang="zh-CN" altLang="en-US" sz="1400" u="none" strike="noStrike" kern="1200">
                          <a:effectLst/>
                        </a:rPr>
                        <a:t>朱丽蓉</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ctr"/>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marL="0" algn="l" defTabSz="914400" rtl="0" eaLnBrk="1" fontAlgn="b" latinLnBrk="0" hangingPunct="1"/>
                      <a:r>
                        <a:rPr lang="zh-CN" altLang="en-US" sz="1400" u="none" strike="noStrike" kern="1200" dirty="0">
                          <a:effectLst/>
                        </a:rPr>
                        <a:t>神州租车</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1766650785"/>
                  </a:ext>
                </a:extLst>
              </a:tr>
              <a:tr h="244555">
                <a:tc>
                  <a:txBody>
                    <a:bodyPr/>
                    <a:lstStyle/>
                    <a:p>
                      <a:pPr marL="0" algn="l" defTabSz="914400" rtl="0" eaLnBrk="1" fontAlgn="b" latinLnBrk="0" hangingPunct="1"/>
                      <a:r>
                        <a:rPr lang="zh-CN" altLang="en-US" sz="1400" u="none" strike="noStrike" kern="1200">
                          <a:effectLst/>
                        </a:rPr>
                        <a:t>战笑然</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沈阳育才中学物理教师</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661538470"/>
                  </a:ext>
                </a:extLst>
              </a:tr>
              <a:tr h="244555">
                <a:tc>
                  <a:txBody>
                    <a:bodyPr/>
                    <a:lstStyle/>
                    <a:p>
                      <a:pPr marL="0" algn="l" defTabSz="914400" rtl="0" eaLnBrk="1" fontAlgn="b" latinLnBrk="0" hangingPunct="1"/>
                      <a:r>
                        <a:rPr lang="zh-CN" altLang="en-US" sz="1400" u="none" strike="noStrike" kern="1200">
                          <a:effectLst/>
                        </a:rPr>
                        <a:t>齐孟娇</a:t>
                      </a:r>
                      <a:endParaRPr lang="zh-CN" altLang="en-US" sz="1400" u="none" strike="noStrike" kern="1200">
                        <a:solidFill>
                          <a:sysClr val="windowText" lastClr="000000"/>
                        </a:solidFill>
                        <a:effectLst/>
                        <a:latin typeface="+mn-lt"/>
                        <a:ea typeface="+mn-ea"/>
                        <a:cs typeface="+mn-cs"/>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400" u="none" strike="noStrike" kern="1200" dirty="0">
                          <a:effectLst/>
                        </a:rPr>
                        <a:t>硕士生</a:t>
                      </a:r>
                      <a:endParaRPr lang="zh-CN" altLang="en-US" sz="1400" u="none" strike="noStrike" kern="1200" dirty="0">
                        <a:solidFill>
                          <a:sysClr val="windowText" lastClr="000000"/>
                        </a:solidFill>
                        <a:effectLst/>
                        <a:latin typeface="+mn-lt"/>
                        <a:ea typeface="+mn-ea"/>
                        <a:cs typeface="+mn-cs"/>
                      </a:endParaRPr>
                    </a:p>
                  </a:txBody>
                  <a:tcPr marL="7620" marR="7620" marT="7620" marB="0" anchor="b"/>
                </a:tc>
                <a:tc>
                  <a:txBody>
                    <a:bodyPr/>
                    <a:lstStyle/>
                    <a:p>
                      <a:pPr algn="l" fontAlgn="b"/>
                      <a:r>
                        <a:rPr lang="zh-CN" altLang="en-US" sz="1400" u="none" strike="noStrike">
                          <a:effectLst/>
                        </a:rPr>
                        <a:t>工作</a:t>
                      </a:r>
                      <a:endParaRPr lang="zh-CN" altLang="en-US" sz="1400" b="0" i="0" u="none" strike="noStrike">
                        <a:solidFill>
                          <a:sysClr val="windowText" lastClr="000000"/>
                        </a:solidFill>
                        <a:effectLst/>
                        <a:latin typeface="宋体" panose="02010600030101010101" pitchFamily="2" charset="-122"/>
                        <a:ea typeface="宋体" panose="02010600030101010101" pitchFamily="2" charset="-122"/>
                      </a:endParaRPr>
                    </a:p>
                  </a:txBody>
                  <a:tcPr marL="9525" marR="9525" marT="9525" marB="0" anchor="b"/>
                </a:tc>
                <a:tc>
                  <a:txBody>
                    <a:bodyPr/>
                    <a:lstStyle/>
                    <a:p>
                      <a:pPr marL="0" algn="l" defTabSz="914400" rtl="0" eaLnBrk="1" fontAlgn="b" latinLnBrk="0" hangingPunct="1"/>
                      <a:r>
                        <a:rPr lang="zh-CN" altLang="en-US" sz="1400" u="none" strike="noStrike" kern="1200" dirty="0">
                          <a:effectLst/>
                        </a:rPr>
                        <a:t>北京市海淀区人民政府北太平庄街道办事处</a:t>
                      </a:r>
                      <a:endParaRPr lang="zh-CN" altLang="en-US" sz="1400" u="none" strike="noStrike" kern="1200" dirty="0">
                        <a:solidFill>
                          <a:sysClr val="windowText" lastClr="000000"/>
                        </a:solidFill>
                        <a:effectLst/>
                        <a:latin typeface="+mn-lt"/>
                        <a:ea typeface="+mn-ea"/>
                        <a:cs typeface="+mn-cs"/>
                      </a:endParaRPr>
                    </a:p>
                  </a:txBody>
                  <a:tcPr marL="7620" marR="7620" marT="7620" marB="0" anchor="ctr"/>
                </a:tc>
                <a:extLst>
                  <a:ext uri="{0D108BD9-81ED-4DB2-BD59-A6C34878D82A}">
                    <a16:rowId xmlns:a16="http://schemas.microsoft.com/office/drawing/2014/main" val="229551867"/>
                  </a:ext>
                </a:extLst>
              </a:tr>
            </a:tbl>
          </a:graphicData>
        </a:graphic>
      </p:graphicFrame>
      <p:sp>
        <p:nvSpPr>
          <p:cNvPr id="6" name="文本框 5"/>
          <p:cNvSpPr txBox="1"/>
          <p:nvPr/>
        </p:nvSpPr>
        <p:spPr>
          <a:xfrm>
            <a:off x="839416" y="476672"/>
            <a:ext cx="2664296" cy="523220"/>
          </a:xfrm>
          <a:prstGeom prst="rect">
            <a:avLst/>
          </a:prstGeom>
          <a:noFill/>
        </p:spPr>
        <p:txBody>
          <a:bodyPr wrap="square" rtlCol="0">
            <a:spAutoFit/>
          </a:bodyPr>
          <a:lstStyle/>
          <a:p>
            <a:r>
              <a:rPr lang="en-US" sz="2800" dirty="0">
                <a:solidFill>
                  <a:schemeClr val="tx1"/>
                </a:solidFill>
                <a:effectLst>
                  <a:outerShdw blurRad="38100" dist="38100" dir="2700000" algn="tl">
                    <a:srgbClr val="000000">
                      <a:alpha val="43137"/>
                    </a:srgbClr>
                  </a:outerShdw>
                </a:effectLst>
              </a:rPr>
              <a:t>201</a:t>
            </a:r>
            <a:r>
              <a:rPr lang="en-US" altLang="zh-CN" sz="2800" dirty="0">
                <a:solidFill>
                  <a:schemeClr val="tx1"/>
                </a:solidFill>
                <a:effectLst>
                  <a:outerShdw blurRad="38100" dist="38100" dir="2700000" algn="tl">
                    <a:srgbClr val="000000">
                      <a:alpha val="43137"/>
                    </a:srgbClr>
                  </a:outerShdw>
                </a:effectLst>
              </a:rPr>
              <a:t>8</a:t>
            </a:r>
            <a:r>
              <a:rPr lang="zh-CN" altLang="en-US" sz="2800" dirty="0">
                <a:solidFill>
                  <a:schemeClr val="tx1"/>
                </a:solidFill>
                <a:effectLst>
                  <a:outerShdw blurRad="38100" dist="38100" dir="2700000" algn="tl">
                    <a:srgbClr val="000000">
                      <a:alpha val="43137"/>
                    </a:srgbClr>
                  </a:outerShdw>
                </a:effectLst>
              </a:rPr>
              <a:t>届</a:t>
            </a:r>
            <a:endParaRPr lang="en-US" sz="2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7534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478389172"/>
              </p:ext>
            </p:extLst>
          </p:nvPr>
        </p:nvGraphicFramePr>
        <p:xfrm>
          <a:off x="2639617" y="1142747"/>
          <a:ext cx="6696743" cy="4816035"/>
        </p:xfrm>
        <a:graphic>
          <a:graphicData uri="http://schemas.openxmlformats.org/drawingml/2006/table">
            <a:tbl>
              <a:tblPr>
                <a:tableStyleId>{8EC20E35-A176-4012-BC5E-935CFFF8708E}</a:tableStyleId>
              </a:tblPr>
              <a:tblGrid>
                <a:gridCol w="892900">
                  <a:extLst>
                    <a:ext uri="{9D8B030D-6E8A-4147-A177-3AD203B41FA5}">
                      <a16:colId xmlns:a16="http://schemas.microsoft.com/office/drawing/2014/main" val="2789579392"/>
                    </a:ext>
                  </a:extLst>
                </a:gridCol>
                <a:gridCol w="1123323">
                  <a:extLst>
                    <a:ext uri="{9D8B030D-6E8A-4147-A177-3AD203B41FA5}">
                      <a16:colId xmlns:a16="http://schemas.microsoft.com/office/drawing/2014/main" val="3443381695"/>
                    </a:ext>
                  </a:extLst>
                </a:gridCol>
                <a:gridCol w="1080120">
                  <a:extLst>
                    <a:ext uri="{9D8B030D-6E8A-4147-A177-3AD203B41FA5}">
                      <a16:colId xmlns:a16="http://schemas.microsoft.com/office/drawing/2014/main" val="610671039"/>
                    </a:ext>
                  </a:extLst>
                </a:gridCol>
                <a:gridCol w="3600400">
                  <a:extLst>
                    <a:ext uri="{9D8B030D-6E8A-4147-A177-3AD203B41FA5}">
                      <a16:colId xmlns:a16="http://schemas.microsoft.com/office/drawing/2014/main" val="1549781534"/>
                    </a:ext>
                  </a:extLst>
                </a:gridCol>
              </a:tblGrid>
              <a:tr h="414045">
                <a:tc>
                  <a:txBody>
                    <a:bodyPr/>
                    <a:lstStyle/>
                    <a:p>
                      <a:pPr algn="l" fontAlgn="b"/>
                      <a:r>
                        <a:rPr lang="zh-CN" altLang="en-US" sz="1400" b="1" u="none" strike="noStrike" dirty="0">
                          <a:effectLst/>
                          <a:latin typeface="+mn-ea"/>
                          <a:ea typeface="+mn-ea"/>
                        </a:rPr>
                        <a:t>姓名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学生类型</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去向</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b"/>
                      <a:r>
                        <a:rPr lang="zh-CN" altLang="en-US" sz="1400" b="1" u="none" strike="noStrike" dirty="0">
                          <a:effectLst/>
                          <a:latin typeface="+mn-ea"/>
                          <a:ea typeface="+mn-ea"/>
                        </a:rPr>
                        <a:t>单位</a:t>
                      </a:r>
                      <a:endParaRPr lang="zh-CN" altLang="en-US" sz="1400" b="1"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13291930"/>
                  </a:ext>
                </a:extLst>
              </a:tr>
              <a:tr h="244555">
                <a:tc>
                  <a:txBody>
                    <a:bodyPr/>
                    <a:lstStyle/>
                    <a:p>
                      <a:pPr algn="l" fontAlgn="b"/>
                      <a:r>
                        <a:rPr lang="zh-CN" altLang="en-US" sz="1400" u="none" strike="noStrike" dirty="0">
                          <a:solidFill>
                            <a:sysClr val="windowText" lastClr="000000"/>
                          </a:solidFill>
                          <a:effectLst/>
                          <a:latin typeface="+mn-ea"/>
                          <a:ea typeface="+mn-ea"/>
                        </a:rPr>
                        <a:t>姜立</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博士生</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京东方</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9182685"/>
                  </a:ext>
                </a:extLst>
              </a:tr>
              <a:tr h="244555">
                <a:tc>
                  <a:txBody>
                    <a:bodyPr/>
                    <a:lstStyle/>
                    <a:p>
                      <a:pPr algn="l" fontAlgn="b"/>
                      <a:r>
                        <a:rPr lang="zh-CN" altLang="en-US" sz="1400" u="none" strike="noStrike" dirty="0">
                          <a:solidFill>
                            <a:sysClr val="windowText" lastClr="000000"/>
                          </a:solidFill>
                          <a:effectLst/>
                          <a:latin typeface="+mn-ea"/>
                          <a:ea typeface="+mn-ea"/>
                        </a:rPr>
                        <a:t>胡兆龙</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博士生</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浙江师范大学</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238184"/>
                  </a:ext>
                </a:extLst>
              </a:tr>
              <a:tr h="244555">
                <a:tc>
                  <a:txBody>
                    <a:bodyPr/>
                    <a:lstStyle/>
                    <a:p>
                      <a:pPr algn="l" fontAlgn="b"/>
                      <a:r>
                        <a:rPr lang="zh-CN" altLang="en-US" sz="1400" u="none" strike="noStrike" dirty="0">
                          <a:solidFill>
                            <a:sysClr val="windowText" lastClr="000000"/>
                          </a:solidFill>
                          <a:effectLst/>
                          <a:latin typeface="+mn-ea"/>
                          <a:ea typeface="+mn-ea"/>
                        </a:rPr>
                        <a:t>韩晓</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博士生</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北京交通大学博士后</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7355"/>
                  </a:ext>
                </a:extLst>
              </a:tr>
              <a:tr h="244555">
                <a:tc>
                  <a:txBody>
                    <a:bodyPr/>
                    <a:lstStyle/>
                    <a:p>
                      <a:pPr algn="l" fontAlgn="b"/>
                      <a:r>
                        <a:rPr lang="zh-CN" altLang="en-US" sz="1400" u="none" strike="noStrike">
                          <a:solidFill>
                            <a:sysClr val="windowText" lastClr="000000"/>
                          </a:solidFill>
                          <a:effectLst/>
                          <a:latin typeface="+mn-ea"/>
                          <a:ea typeface="+mn-ea"/>
                        </a:rPr>
                        <a:t>沈哲思</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博士生</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工作</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中国科学院文献情报中心博士后</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146072"/>
                  </a:ext>
                </a:extLst>
              </a:tr>
              <a:tr h="244555">
                <a:tc>
                  <a:txBody>
                    <a:bodyPr/>
                    <a:lstStyle/>
                    <a:p>
                      <a:pPr algn="l" fontAlgn="b"/>
                      <a:r>
                        <a:rPr lang="zh-CN" altLang="en-US" sz="1400" u="none" strike="noStrike">
                          <a:solidFill>
                            <a:sysClr val="windowText" lastClr="000000"/>
                          </a:solidFill>
                          <a:effectLst/>
                          <a:latin typeface="+mn-ea"/>
                          <a:ea typeface="+mn-ea"/>
                        </a:rPr>
                        <a:t>李伯尧</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a:solidFill>
                            <a:sysClr val="windowText" lastClr="000000"/>
                          </a:solidFill>
                          <a:effectLst/>
                          <a:latin typeface="+mn-ea"/>
                          <a:ea typeface="+mn-ea"/>
                        </a:rPr>
                        <a:t>博士生</a:t>
                      </a:r>
                      <a:endParaRPr lang="zh-CN" altLang="en-US" sz="1400" b="0" i="0" u="none" strike="noStrike">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工作</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zh-CN" altLang="en-US" sz="1400" u="none" strike="noStrike" dirty="0">
                          <a:solidFill>
                            <a:sysClr val="windowText" lastClr="000000"/>
                          </a:solidFill>
                          <a:effectLst/>
                          <a:latin typeface="+mn-ea"/>
                          <a:ea typeface="+mn-ea"/>
                        </a:rPr>
                        <a:t>中国政法大学</a:t>
                      </a:r>
                      <a:endParaRPr lang="zh-CN" altLang="en-US" sz="1400" b="0" i="0" u="none" strike="noStrike" dirty="0">
                        <a:solidFill>
                          <a:sysClr val="windowText" lastClr="000000"/>
                        </a:solidFill>
                        <a:effectLst/>
                        <a:latin typeface="+mn-ea"/>
                        <a:ea typeface="+mn-ea"/>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95088589"/>
                  </a:ext>
                </a:extLst>
              </a:tr>
              <a:tr h="244555">
                <a:tc>
                  <a:txBody>
                    <a:bodyPr/>
                    <a:lstStyle/>
                    <a:p>
                      <a:pPr algn="l" fontAlgn="b"/>
                      <a:r>
                        <a:rPr lang="zh-CN" altLang="en-US" sz="1400" u="none" strike="noStrike">
                          <a:solidFill>
                            <a:sysClr val="windowText" lastClr="000000"/>
                          </a:solidFill>
                          <a:effectLst/>
                          <a:latin typeface="+mn-ea"/>
                          <a:ea typeface="+mn-ea"/>
                        </a:rPr>
                        <a:t>马龙</a:t>
                      </a:r>
                      <a:endParaRPr lang="zh-CN" altLang="en-US" sz="1400" b="0" i="0" u="none" strike="noStrike">
                        <a:solidFill>
                          <a:sysClr val="windowText" lastClr="000000"/>
                        </a:solidFill>
                        <a:effectLst/>
                        <a:latin typeface="+mn-ea"/>
                        <a:ea typeface="+mn-ea"/>
                      </a:endParaRPr>
                    </a:p>
                  </a:txBody>
                  <a:tcPr marL="9525" marR="9525" marT="9525" marB="0" anchor="b">
                    <a:lnT>
                      <a:noFill/>
                    </a:lnT>
                  </a:tcPr>
                </a:tc>
                <a:tc>
                  <a:txBody>
                    <a:bodyPr/>
                    <a:lstStyle/>
                    <a:p>
                      <a:pPr algn="l" fontAlgn="b"/>
                      <a:r>
                        <a:rPr lang="zh-CN" altLang="en-US" sz="1400" u="none" strike="noStrike" dirty="0">
                          <a:solidFill>
                            <a:sysClr val="windowText" lastClr="000000"/>
                          </a:solidFill>
                          <a:effectLst/>
                          <a:latin typeface="+mn-ea"/>
                          <a:ea typeface="+mn-ea"/>
                        </a:rPr>
                        <a:t>硕士生</a:t>
                      </a:r>
                      <a:endParaRPr lang="zh-CN" altLang="en-US" sz="1400" b="0" i="0" u="none" strike="noStrike" dirty="0">
                        <a:solidFill>
                          <a:sysClr val="windowText" lastClr="000000"/>
                        </a:solidFill>
                        <a:effectLst/>
                        <a:latin typeface="+mn-ea"/>
                        <a:ea typeface="+mn-ea"/>
                      </a:endParaRPr>
                    </a:p>
                  </a:txBody>
                  <a:tcPr marL="9525" marR="9525" marT="9525" marB="0" anchor="b">
                    <a:lnT>
                      <a:noFill/>
                    </a:lnT>
                  </a:tcPr>
                </a:tc>
                <a:tc>
                  <a:txBody>
                    <a:bodyPr/>
                    <a:lstStyle/>
                    <a:p>
                      <a:pPr algn="l" fontAlgn="b"/>
                      <a:r>
                        <a:rPr lang="zh-CN" altLang="en-US" sz="1400" u="none" strike="noStrike" dirty="0">
                          <a:solidFill>
                            <a:sysClr val="windowText" lastClr="000000"/>
                          </a:solidFill>
                          <a:effectLst/>
                          <a:latin typeface="+mn-ea"/>
                          <a:ea typeface="+mn-ea"/>
                        </a:rPr>
                        <a:t>出国</a:t>
                      </a:r>
                      <a:endParaRPr lang="zh-CN" altLang="en-US" sz="1400" b="0" i="0" u="none" strike="noStrike" dirty="0">
                        <a:solidFill>
                          <a:sysClr val="windowText" lastClr="000000"/>
                        </a:solidFill>
                        <a:effectLst/>
                        <a:latin typeface="+mn-ea"/>
                        <a:ea typeface="+mn-ea"/>
                      </a:endParaRPr>
                    </a:p>
                  </a:txBody>
                  <a:tcPr marL="9525" marR="9525" marT="9525" marB="0" anchor="b">
                    <a:lnT>
                      <a:noFill/>
                    </a:lnT>
                  </a:tcPr>
                </a:tc>
                <a:tc>
                  <a:txBody>
                    <a:bodyPr/>
                    <a:lstStyle/>
                    <a:p>
                      <a:pPr algn="l" fontAlgn="b"/>
                      <a:r>
                        <a:rPr lang="zh-CN" altLang="en-US" sz="1400" u="none" strike="noStrike" dirty="0">
                          <a:solidFill>
                            <a:sysClr val="windowText" lastClr="000000"/>
                          </a:solidFill>
                          <a:effectLst/>
                          <a:latin typeface="+mn-ea"/>
                          <a:ea typeface="+mn-ea"/>
                        </a:rPr>
                        <a:t>代尔夫特理工大学</a:t>
                      </a:r>
                      <a:endParaRPr lang="zh-CN" altLang="en-US" sz="1400" b="0" i="0" u="none" strike="noStrike" dirty="0">
                        <a:solidFill>
                          <a:sysClr val="windowText" lastClr="000000"/>
                        </a:solidFill>
                        <a:effectLst/>
                        <a:latin typeface="+mn-ea"/>
                        <a:ea typeface="+mn-ea"/>
                      </a:endParaRPr>
                    </a:p>
                  </a:txBody>
                  <a:tcPr marL="9525" marR="9525" marT="9525" marB="0" anchor="b">
                    <a:lnT>
                      <a:noFill/>
                    </a:lnT>
                  </a:tcPr>
                </a:tc>
                <a:extLst>
                  <a:ext uri="{0D108BD9-81ED-4DB2-BD59-A6C34878D82A}">
                    <a16:rowId xmlns:a16="http://schemas.microsoft.com/office/drawing/2014/main" val="1733263500"/>
                  </a:ext>
                </a:extLst>
              </a:tr>
              <a:tr h="244555">
                <a:tc>
                  <a:txBody>
                    <a:bodyPr/>
                    <a:lstStyle/>
                    <a:p>
                      <a:pPr algn="l" fontAlgn="b"/>
                      <a:r>
                        <a:rPr lang="zh-CN" altLang="en-US" sz="1400" u="none" strike="noStrike">
                          <a:solidFill>
                            <a:sysClr val="windowText" lastClr="000000"/>
                          </a:solidFill>
                          <a:effectLst/>
                          <a:latin typeface="+mn-ea"/>
                          <a:ea typeface="+mn-ea"/>
                        </a:rPr>
                        <a:t>赵一农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出国</a:t>
                      </a:r>
                      <a:endParaRPr lang="zh-CN" altLang="en-US" sz="1400" b="0" i="0" u="none" strike="noStrike" dirty="0">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柏林洪堡大学，生物系</a:t>
                      </a:r>
                      <a:endParaRPr lang="en-US" altLang="zh-CN"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3049020637"/>
                  </a:ext>
                </a:extLst>
              </a:tr>
              <a:tr h="244555">
                <a:tc>
                  <a:txBody>
                    <a:bodyPr/>
                    <a:lstStyle/>
                    <a:p>
                      <a:pPr algn="l" fontAlgn="b"/>
                      <a:r>
                        <a:rPr lang="zh-CN" altLang="en-US" sz="1400" u="none" strike="noStrike">
                          <a:solidFill>
                            <a:sysClr val="windowText" lastClr="000000"/>
                          </a:solidFill>
                          <a:effectLst/>
                          <a:latin typeface="+mn-ea"/>
                          <a:ea typeface="+mn-ea"/>
                        </a:rPr>
                        <a:t>孙烨</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出国</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伦敦玛丽女王大学</a:t>
                      </a:r>
                      <a:endParaRPr 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2523377818"/>
                  </a:ext>
                </a:extLst>
              </a:tr>
              <a:tr h="244555">
                <a:tc>
                  <a:txBody>
                    <a:bodyPr/>
                    <a:lstStyle/>
                    <a:p>
                      <a:pPr algn="l" fontAlgn="b"/>
                      <a:r>
                        <a:rPr lang="zh-CN" altLang="en-US" sz="1400" u="none" strike="noStrike">
                          <a:solidFill>
                            <a:sysClr val="windowText" lastClr="000000"/>
                          </a:solidFill>
                          <a:effectLst/>
                          <a:latin typeface="+mn-ea"/>
                          <a:ea typeface="+mn-ea"/>
                        </a:rPr>
                        <a:t>况青作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上海招商银行</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477040665"/>
                  </a:ext>
                </a:extLst>
              </a:tr>
              <a:tr h="244555">
                <a:tc>
                  <a:txBody>
                    <a:bodyPr/>
                    <a:lstStyle/>
                    <a:p>
                      <a:pPr algn="l" fontAlgn="b"/>
                      <a:r>
                        <a:rPr lang="zh-CN" altLang="en-US" sz="1400" u="none" strike="noStrike">
                          <a:solidFill>
                            <a:sysClr val="windowText" lastClr="000000"/>
                          </a:solidFill>
                          <a:effectLst/>
                          <a:latin typeface="+mn-ea"/>
                          <a:ea typeface="+mn-ea"/>
                        </a:rPr>
                        <a:t>徐翊焜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浙江大学</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2311024040"/>
                  </a:ext>
                </a:extLst>
              </a:tr>
              <a:tr h="244555">
                <a:tc>
                  <a:txBody>
                    <a:bodyPr/>
                    <a:lstStyle/>
                    <a:p>
                      <a:pPr algn="l" fontAlgn="b"/>
                      <a:r>
                        <a:rPr lang="zh-CN" altLang="en-US" sz="1400" u="none" strike="noStrike">
                          <a:solidFill>
                            <a:sysClr val="windowText" lastClr="000000"/>
                          </a:solidFill>
                          <a:effectLst/>
                          <a:latin typeface="+mn-ea"/>
                          <a:ea typeface="+mn-ea"/>
                        </a:rPr>
                        <a:t>付宇航</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ctr"/>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ctr"/>
                </a:tc>
                <a:tc>
                  <a:txBody>
                    <a:bodyPr/>
                    <a:lstStyle/>
                    <a:p>
                      <a:pPr algn="l" fontAlgn="b"/>
                      <a:r>
                        <a:rPr lang="zh-CN" altLang="en-US" sz="1400" u="none" strike="noStrike" dirty="0">
                          <a:solidFill>
                            <a:sysClr val="windowText" lastClr="000000"/>
                          </a:solidFill>
                          <a:effectLst/>
                          <a:latin typeface="+mn-ea"/>
                          <a:ea typeface="+mn-ea"/>
                        </a:rPr>
                        <a:t>四川移动</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4206218702"/>
                  </a:ext>
                </a:extLst>
              </a:tr>
              <a:tr h="244555">
                <a:tc>
                  <a:txBody>
                    <a:bodyPr/>
                    <a:lstStyle/>
                    <a:p>
                      <a:pPr algn="l" fontAlgn="b"/>
                      <a:r>
                        <a:rPr lang="zh-CN" altLang="en-US" sz="1400" u="none" strike="noStrike">
                          <a:solidFill>
                            <a:sysClr val="windowText" lastClr="000000"/>
                          </a:solidFill>
                          <a:effectLst/>
                          <a:latin typeface="+mn-ea"/>
                          <a:ea typeface="+mn-ea"/>
                        </a:rPr>
                        <a:t>周幻园</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中国邮政速递</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2188293805"/>
                  </a:ext>
                </a:extLst>
              </a:tr>
              <a:tr h="244555">
                <a:tc>
                  <a:txBody>
                    <a:bodyPr/>
                    <a:lstStyle/>
                    <a:p>
                      <a:pPr algn="l" fontAlgn="b"/>
                      <a:r>
                        <a:rPr lang="zh-CN" altLang="en-US" sz="1400" u="none" strike="noStrike">
                          <a:solidFill>
                            <a:sysClr val="windowText" lastClr="000000"/>
                          </a:solidFill>
                          <a:effectLst/>
                          <a:latin typeface="+mn-ea"/>
                          <a:ea typeface="+mn-ea"/>
                        </a:rPr>
                        <a:t>张琪</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ctr"/>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ctr"/>
                </a:tc>
                <a:tc>
                  <a:txBody>
                    <a:bodyPr/>
                    <a:lstStyle/>
                    <a:p>
                      <a:pPr algn="l" fontAlgn="b"/>
                      <a:r>
                        <a:rPr lang="zh-CN" altLang="en-US" sz="1400" u="none" strike="noStrike" dirty="0">
                          <a:solidFill>
                            <a:sysClr val="windowText" lastClr="000000"/>
                          </a:solidFill>
                          <a:effectLst/>
                          <a:latin typeface="+mn-ea"/>
                          <a:ea typeface="+mn-ea"/>
                        </a:rPr>
                        <a:t>航天</a:t>
                      </a:r>
                      <a:r>
                        <a:rPr lang="en-US" altLang="zh-CN" sz="1400" u="none" strike="noStrike" dirty="0">
                          <a:solidFill>
                            <a:sysClr val="windowText" lastClr="000000"/>
                          </a:solidFill>
                          <a:effectLst/>
                          <a:latin typeface="+mn-ea"/>
                          <a:ea typeface="+mn-ea"/>
                        </a:rPr>
                        <a:t>12</a:t>
                      </a:r>
                      <a:r>
                        <a:rPr lang="zh-CN" altLang="en-US" sz="1400" u="none" strike="noStrike" dirty="0">
                          <a:solidFill>
                            <a:sysClr val="windowText" lastClr="000000"/>
                          </a:solidFill>
                          <a:effectLst/>
                          <a:latin typeface="+mn-ea"/>
                          <a:ea typeface="+mn-ea"/>
                        </a:rPr>
                        <a:t>所</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335988097"/>
                  </a:ext>
                </a:extLst>
              </a:tr>
              <a:tr h="244555">
                <a:tc>
                  <a:txBody>
                    <a:bodyPr/>
                    <a:lstStyle/>
                    <a:p>
                      <a:pPr algn="l" fontAlgn="b"/>
                      <a:r>
                        <a:rPr lang="zh-CN" altLang="en-US" sz="1400" u="none" strike="noStrike">
                          <a:solidFill>
                            <a:sysClr val="windowText" lastClr="000000"/>
                          </a:solidFill>
                          <a:effectLst/>
                          <a:latin typeface="+mn-ea"/>
                          <a:ea typeface="+mn-ea"/>
                        </a:rPr>
                        <a:t>刘然</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北京师范大学系统科学学院科研助理</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2138100195"/>
                  </a:ext>
                </a:extLst>
              </a:tr>
              <a:tr h="244555">
                <a:tc>
                  <a:txBody>
                    <a:bodyPr/>
                    <a:lstStyle/>
                    <a:p>
                      <a:pPr algn="l" fontAlgn="b"/>
                      <a:r>
                        <a:rPr lang="zh-CN" altLang="en-US" sz="1400" u="none" strike="noStrike">
                          <a:solidFill>
                            <a:sysClr val="windowText" lastClr="000000"/>
                          </a:solidFill>
                          <a:effectLst/>
                          <a:latin typeface="+mn-ea"/>
                          <a:ea typeface="+mn-ea"/>
                        </a:rPr>
                        <a:t>罗经飞</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北京众齐灵汇科技股份有限公司</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858884203"/>
                  </a:ext>
                </a:extLst>
              </a:tr>
              <a:tr h="244555">
                <a:tc>
                  <a:txBody>
                    <a:bodyPr/>
                    <a:lstStyle/>
                    <a:p>
                      <a:pPr algn="l" fontAlgn="b"/>
                      <a:r>
                        <a:rPr lang="zh-CN" altLang="en-US" sz="1400" u="none" strike="noStrike" dirty="0">
                          <a:solidFill>
                            <a:sysClr val="windowText" lastClr="000000"/>
                          </a:solidFill>
                          <a:effectLst/>
                          <a:latin typeface="+mn-ea"/>
                          <a:ea typeface="+mn-ea"/>
                        </a:rPr>
                        <a:t>董煜</a:t>
                      </a:r>
                      <a:endParaRPr lang="zh-CN" altLang="en-US" sz="1400" b="0" i="0" u="none" strike="noStrike" dirty="0">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甲子网</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626126251"/>
                  </a:ext>
                </a:extLst>
              </a:tr>
              <a:tr h="244555">
                <a:tc>
                  <a:txBody>
                    <a:bodyPr/>
                    <a:lstStyle/>
                    <a:p>
                      <a:pPr algn="l" fontAlgn="b"/>
                      <a:r>
                        <a:rPr lang="zh-CN" altLang="en-US" sz="1400" u="none" strike="noStrike">
                          <a:solidFill>
                            <a:sysClr val="windowText" lastClr="000000"/>
                          </a:solidFill>
                          <a:effectLst/>
                          <a:latin typeface="+mn-ea"/>
                          <a:ea typeface="+mn-ea"/>
                        </a:rPr>
                        <a:t>曾凡齐</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r>
                        <a:rPr lang="en-US" altLang="zh-CN" sz="1400">
                          <a:effectLst/>
                        </a:rPr>
                        <a:t>University of Bristol</a:t>
                      </a:r>
                    </a:p>
                  </a:txBody>
                  <a:tcPr marL="9525" marR="9525" marT="9525" marB="0" anchor="b"/>
                </a:tc>
                <a:extLst>
                  <a:ext uri="{0D108BD9-81ED-4DB2-BD59-A6C34878D82A}">
                    <a16:rowId xmlns:a16="http://schemas.microsoft.com/office/drawing/2014/main" val="1766650785"/>
                  </a:ext>
                </a:extLst>
              </a:tr>
              <a:tr h="244555">
                <a:tc>
                  <a:txBody>
                    <a:bodyPr/>
                    <a:lstStyle/>
                    <a:p>
                      <a:pPr algn="l" fontAlgn="b"/>
                      <a:r>
                        <a:rPr lang="zh-CN" altLang="en-US" sz="1400" u="none" strike="noStrike">
                          <a:solidFill>
                            <a:sysClr val="windowText" lastClr="000000"/>
                          </a:solidFill>
                          <a:effectLst/>
                          <a:latin typeface="+mn-ea"/>
                          <a:ea typeface="+mn-ea"/>
                        </a:rPr>
                        <a:t>秦磊</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硕士生</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a:solidFill>
                            <a:sysClr val="windowText" lastClr="000000"/>
                          </a:solidFill>
                          <a:effectLst/>
                          <a:latin typeface="+mn-ea"/>
                          <a:ea typeface="+mn-ea"/>
                        </a:rPr>
                        <a:t>工作</a:t>
                      </a:r>
                      <a:endParaRPr lang="zh-CN" altLang="en-US" sz="1400" b="0" i="0" u="none" strike="noStrike">
                        <a:solidFill>
                          <a:sysClr val="windowText" lastClr="000000"/>
                        </a:solidFill>
                        <a:effectLst/>
                        <a:latin typeface="+mn-ea"/>
                        <a:ea typeface="+mn-ea"/>
                      </a:endParaRPr>
                    </a:p>
                  </a:txBody>
                  <a:tcPr marL="9525" marR="9525" marT="9525" marB="0" anchor="b"/>
                </a:tc>
                <a:tc>
                  <a:txBody>
                    <a:bodyPr/>
                    <a:lstStyle/>
                    <a:p>
                      <a:pPr algn="l" fontAlgn="b"/>
                      <a:r>
                        <a:rPr lang="zh-CN" altLang="en-US" sz="1400" u="none" strike="noStrike" dirty="0">
                          <a:solidFill>
                            <a:sysClr val="windowText" lastClr="000000"/>
                          </a:solidFill>
                          <a:effectLst/>
                          <a:latin typeface="+mn-ea"/>
                          <a:ea typeface="+mn-ea"/>
                        </a:rPr>
                        <a:t>中国国航</a:t>
                      </a:r>
                      <a:endParaRPr lang="zh-CN" altLang="en-US" sz="1400" b="0" i="0" u="none" strike="noStrike" dirty="0">
                        <a:solidFill>
                          <a:sysClr val="windowText" lastClr="000000"/>
                        </a:solidFill>
                        <a:effectLst/>
                        <a:latin typeface="+mn-ea"/>
                        <a:ea typeface="+mn-ea"/>
                      </a:endParaRPr>
                    </a:p>
                  </a:txBody>
                  <a:tcPr marL="9525" marR="9525" marT="9525" marB="0" anchor="b"/>
                </a:tc>
                <a:extLst>
                  <a:ext uri="{0D108BD9-81ED-4DB2-BD59-A6C34878D82A}">
                    <a16:rowId xmlns:a16="http://schemas.microsoft.com/office/drawing/2014/main" val="661538470"/>
                  </a:ext>
                </a:extLst>
              </a:tr>
            </a:tbl>
          </a:graphicData>
        </a:graphic>
      </p:graphicFrame>
      <p:sp>
        <p:nvSpPr>
          <p:cNvPr id="5" name="文本框 4"/>
          <p:cNvSpPr txBox="1"/>
          <p:nvPr/>
        </p:nvSpPr>
        <p:spPr>
          <a:xfrm>
            <a:off x="839416" y="476672"/>
            <a:ext cx="2664296" cy="523220"/>
          </a:xfrm>
          <a:prstGeom prst="rect">
            <a:avLst/>
          </a:prstGeom>
          <a:noFill/>
        </p:spPr>
        <p:txBody>
          <a:bodyPr wrap="square" rtlCol="0">
            <a:spAutoFit/>
          </a:bodyPr>
          <a:lstStyle/>
          <a:p>
            <a:r>
              <a:rPr lang="en-US" sz="2800" dirty="0">
                <a:solidFill>
                  <a:schemeClr val="tx1"/>
                </a:solidFill>
                <a:effectLst>
                  <a:outerShdw blurRad="38100" dist="38100" dir="2700000" algn="tl">
                    <a:srgbClr val="000000">
                      <a:alpha val="43137"/>
                    </a:srgbClr>
                  </a:outerShdw>
                </a:effectLst>
              </a:rPr>
              <a:t>201</a:t>
            </a:r>
            <a:r>
              <a:rPr lang="en-US" altLang="zh-CN" sz="2800" dirty="0">
                <a:solidFill>
                  <a:schemeClr val="tx1"/>
                </a:solidFill>
                <a:effectLst>
                  <a:outerShdw blurRad="38100" dist="38100" dir="2700000" algn="tl">
                    <a:srgbClr val="000000">
                      <a:alpha val="43137"/>
                    </a:srgbClr>
                  </a:outerShdw>
                </a:effectLst>
              </a:rPr>
              <a:t>7</a:t>
            </a:r>
            <a:r>
              <a:rPr lang="zh-CN" altLang="en-US" sz="2800" dirty="0">
                <a:solidFill>
                  <a:schemeClr val="tx1"/>
                </a:solidFill>
                <a:effectLst>
                  <a:outerShdw blurRad="38100" dist="38100" dir="2700000" algn="tl">
                    <a:srgbClr val="000000">
                      <a:alpha val="43137"/>
                    </a:srgbClr>
                  </a:outerShdw>
                </a:effectLst>
              </a:rPr>
              <a:t>届</a:t>
            </a:r>
            <a:endParaRPr lang="en-US" sz="2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0544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54" name="Object 11"/>
          <p:cNvGraphicFramePr>
            <a:graphicFrameLocks noChangeAspect="1"/>
          </p:cNvGraphicFramePr>
          <p:nvPr>
            <p:extLst>
              <p:ext uri="{D42A27DB-BD31-4B8C-83A1-F6EECF244321}">
                <p14:modId xmlns:p14="http://schemas.microsoft.com/office/powerpoint/2010/main" val="3978239793"/>
              </p:ext>
            </p:extLst>
          </p:nvPr>
        </p:nvGraphicFramePr>
        <p:xfrm>
          <a:off x="9714152" y="447977"/>
          <a:ext cx="1702886" cy="1702886"/>
        </p:xfrm>
        <a:graphic>
          <a:graphicData uri="http://schemas.openxmlformats.org/presentationml/2006/ole">
            <mc:AlternateContent xmlns:mc="http://schemas.openxmlformats.org/markup-compatibility/2006">
              <mc:Choice xmlns:v="urn:schemas-microsoft-com:vml" Requires="v">
                <p:oleObj spid="_x0000_s57872" name="Image" r:id="rId3" imgW="2743200" imgH="2743200" progId="Photoshop.Image.9">
                  <p:embed/>
                </p:oleObj>
              </mc:Choice>
              <mc:Fallback>
                <p:oleObj name="Image" r:id="rId3" imgW="2743200" imgH="2743200" progId="Photoshop.Image.9">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152" y="447977"/>
                        <a:ext cx="1702886" cy="1702886"/>
                      </a:xfrm>
                      <a:prstGeom prst="rect">
                        <a:avLst/>
                      </a:prstGeom>
                      <a:noFill/>
                      <a:ln>
                        <a:noFill/>
                      </a:ln>
                      <a:extLst/>
                    </p:spPr>
                  </p:pic>
                </p:oleObj>
              </mc:Fallback>
            </mc:AlternateContent>
          </a:graphicData>
        </a:graphic>
      </p:graphicFrame>
      <p:graphicFrame>
        <p:nvGraphicFramePr>
          <p:cNvPr id="57355" name="Object 12"/>
          <p:cNvGraphicFramePr>
            <a:graphicFrameLocks noChangeAspect="1"/>
          </p:cNvGraphicFramePr>
          <p:nvPr>
            <p:extLst>
              <p:ext uri="{D42A27DB-BD31-4B8C-83A1-F6EECF244321}">
                <p14:modId xmlns:p14="http://schemas.microsoft.com/office/powerpoint/2010/main" val="362080257"/>
              </p:ext>
            </p:extLst>
          </p:nvPr>
        </p:nvGraphicFramePr>
        <p:xfrm>
          <a:off x="5133013" y="472333"/>
          <a:ext cx="1655763" cy="1654175"/>
        </p:xfrm>
        <a:graphic>
          <a:graphicData uri="http://schemas.openxmlformats.org/presentationml/2006/ole">
            <mc:AlternateContent xmlns:mc="http://schemas.openxmlformats.org/markup-compatibility/2006">
              <mc:Choice xmlns:v="urn:schemas-microsoft-com:vml" Requires="v">
                <p:oleObj spid="_x0000_s57873" name="Image" r:id="rId5" imgW="6400800" imgH="6400800" progId="Photoshop.Image.9">
                  <p:embed/>
                </p:oleObj>
              </mc:Choice>
              <mc:Fallback>
                <p:oleObj name="Image" r:id="rId5" imgW="6400800" imgH="6400800" progId="Photoshop.Image.9">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013" y="472333"/>
                        <a:ext cx="16557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8" name="Object 15"/>
          <p:cNvGraphicFramePr>
            <a:graphicFrameLocks noChangeAspect="1"/>
          </p:cNvGraphicFramePr>
          <p:nvPr>
            <p:extLst>
              <p:ext uri="{D42A27DB-BD31-4B8C-83A1-F6EECF244321}">
                <p14:modId xmlns:p14="http://schemas.microsoft.com/office/powerpoint/2010/main" val="1640975315"/>
              </p:ext>
            </p:extLst>
          </p:nvPr>
        </p:nvGraphicFramePr>
        <p:xfrm>
          <a:off x="479376" y="367316"/>
          <a:ext cx="2160588" cy="1916113"/>
        </p:xfrm>
        <a:graphic>
          <a:graphicData uri="http://schemas.openxmlformats.org/presentationml/2006/ole">
            <mc:AlternateContent xmlns:mc="http://schemas.openxmlformats.org/markup-compatibility/2006">
              <mc:Choice xmlns:v="urn:schemas-microsoft-com:vml" Requires="v">
                <p:oleObj spid="_x0000_s57874" name="Image" r:id="rId7" imgW="4761905" imgH="4203175" progId="Photoshop.Image.9">
                  <p:embed/>
                </p:oleObj>
              </mc:Choice>
              <mc:Fallback>
                <p:oleObj name="Image" r:id="rId7" imgW="4761905" imgH="4203175" progId="Photoshop.Image.9">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376" y="367316"/>
                        <a:ext cx="2160588"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63" name="Object 10"/>
          <p:cNvGraphicFramePr>
            <a:graphicFrameLocks noChangeAspect="1"/>
          </p:cNvGraphicFramePr>
          <p:nvPr>
            <p:extLst>
              <p:ext uri="{D42A27DB-BD31-4B8C-83A1-F6EECF244321}">
                <p14:modId xmlns:p14="http://schemas.microsoft.com/office/powerpoint/2010/main" val="2843538213"/>
              </p:ext>
            </p:extLst>
          </p:nvPr>
        </p:nvGraphicFramePr>
        <p:xfrm>
          <a:off x="3119198" y="432723"/>
          <a:ext cx="1631422" cy="1733395"/>
        </p:xfrm>
        <a:graphic>
          <a:graphicData uri="http://schemas.openxmlformats.org/presentationml/2006/ole">
            <mc:AlternateContent xmlns:mc="http://schemas.openxmlformats.org/markup-compatibility/2006">
              <mc:Choice xmlns:v="urn:schemas-microsoft-com:vml" Requires="v">
                <p:oleObj spid="_x0000_s57875" name="Image" r:id="rId9" imgW="3657600" imgH="3657600" progId="Photoshop.Image.9">
                  <p:embed/>
                </p:oleObj>
              </mc:Choice>
              <mc:Fallback>
                <p:oleObj name="Image" r:id="rId9" imgW="3657600" imgH="3657600" progId="Photoshop.Image.9">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9198" y="432723"/>
                        <a:ext cx="1631422" cy="1733395"/>
                      </a:xfrm>
                      <a:prstGeom prst="rect">
                        <a:avLst/>
                      </a:prstGeom>
                      <a:noFill/>
                      <a:ln>
                        <a:noFill/>
                      </a:ln>
                      <a:extLst/>
                    </p:spPr>
                  </p:pic>
                </p:oleObj>
              </mc:Fallback>
            </mc:AlternateContent>
          </a:graphicData>
        </a:graphic>
      </p:graphicFrame>
      <p:pic>
        <p:nvPicPr>
          <p:cNvPr id="2" name="图片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702" y="4880143"/>
            <a:ext cx="1805134" cy="1844375"/>
          </a:xfrm>
          <a:prstGeom prst="rect">
            <a:avLst/>
          </a:prstGeom>
        </p:spPr>
      </p:pic>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6617" y="4830330"/>
            <a:ext cx="1743719" cy="1988174"/>
          </a:xfrm>
          <a:prstGeom prst="rect">
            <a:avLst/>
          </a:prstGeom>
        </p:spPr>
      </p:pic>
      <p:pic>
        <p:nvPicPr>
          <p:cNvPr id="4" name="图片 3"/>
          <p:cNvPicPr>
            <a:picLocks noChangeAspect="1"/>
          </p:cNvPicPr>
          <p:nvPr/>
        </p:nvPicPr>
        <p:blipFill rotWithShape="1">
          <a:blip r:embed="rId13">
            <a:extLst>
              <a:ext uri="{28A0092B-C50C-407E-A947-70E740481C1C}">
                <a14:useLocalDpi xmlns:a14="http://schemas.microsoft.com/office/drawing/2010/main" val="0"/>
              </a:ext>
            </a:extLst>
          </a:blip>
          <a:srcRect l="6331" t="5199" r="6938" b="6563"/>
          <a:stretch/>
        </p:blipFill>
        <p:spPr>
          <a:xfrm>
            <a:off x="1803259" y="2554196"/>
            <a:ext cx="1800201" cy="2088232"/>
          </a:xfrm>
          <a:prstGeom prst="rect">
            <a:avLst/>
          </a:prstGeom>
        </p:spPr>
      </p:pic>
      <p:pic>
        <p:nvPicPr>
          <p:cNvPr id="5" name="图片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63986" y="2595645"/>
            <a:ext cx="1771758" cy="2020143"/>
          </a:xfrm>
          <a:prstGeom prst="rect">
            <a:avLst/>
          </a:prstGeom>
        </p:spPr>
      </p:pic>
      <p:graphicFrame>
        <p:nvGraphicFramePr>
          <p:cNvPr id="57353" name="Object 8"/>
          <p:cNvGraphicFramePr>
            <a:graphicFrameLocks noChangeAspect="1"/>
          </p:cNvGraphicFramePr>
          <p:nvPr>
            <p:extLst>
              <p:ext uri="{D42A27DB-BD31-4B8C-83A1-F6EECF244321}">
                <p14:modId xmlns:p14="http://schemas.microsoft.com/office/powerpoint/2010/main" val="959691009"/>
              </p:ext>
            </p:extLst>
          </p:nvPr>
        </p:nvGraphicFramePr>
        <p:xfrm>
          <a:off x="3749873" y="2595645"/>
          <a:ext cx="1985458" cy="1979623"/>
        </p:xfrm>
        <a:graphic>
          <a:graphicData uri="http://schemas.openxmlformats.org/presentationml/2006/ole">
            <mc:AlternateContent xmlns:mc="http://schemas.openxmlformats.org/markup-compatibility/2006">
              <mc:Choice xmlns:v="urn:schemas-microsoft-com:vml" Requires="v">
                <p:oleObj spid="_x0000_s57876" name="Image" r:id="rId15" imgW="3847619" imgH="3974603" progId="Photoshop.Image.9">
                  <p:embed/>
                </p:oleObj>
              </mc:Choice>
              <mc:Fallback>
                <p:oleObj name="Image" r:id="rId15" imgW="3847619" imgH="3974603" progId="Photoshop.Image.9">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49873" y="2595645"/>
                        <a:ext cx="1985458" cy="1979623"/>
                      </a:xfrm>
                      <a:prstGeom prst="rect">
                        <a:avLst/>
                      </a:prstGeom>
                      <a:noFill/>
                      <a:ln>
                        <a:noFill/>
                      </a:ln>
                      <a:extLst/>
                    </p:spPr>
                  </p:pic>
                </p:oleObj>
              </mc:Fallback>
            </mc:AlternateContent>
          </a:graphicData>
        </a:graphic>
      </p:graphicFrame>
      <p:pic>
        <p:nvPicPr>
          <p:cNvPr id="8" name="图片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5726" y="4825674"/>
            <a:ext cx="1704983" cy="1944000"/>
          </a:xfrm>
          <a:prstGeom prst="rect">
            <a:avLst/>
          </a:prstGeom>
        </p:spPr>
      </p:pic>
      <p:pic>
        <p:nvPicPr>
          <p:cNvPr id="10"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3352" y="2523870"/>
            <a:ext cx="1460385" cy="2123173"/>
          </a:xfrm>
          <a:prstGeom prst="rect">
            <a:avLst/>
          </a:prstGeom>
        </p:spPr>
      </p:pic>
      <p:pic>
        <p:nvPicPr>
          <p:cNvPr id="17" name="图片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73464" y="4894254"/>
            <a:ext cx="1586354" cy="1816153"/>
          </a:xfrm>
          <a:prstGeom prst="rect">
            <a:avLst/>
          </a:prstGeom>
        </p:spPr>
      </p:pic>
      <p:pic>
        <p:nvPicPr>
          <p:cNvPr id="6" name="图片 5"/>
          <p:cNvPicPr>
            <a:picLocks noChangeAspect="1"/>
          </p:cNvPicPr>
          <p:nvPr/>
        </p:nvPicPr>
        <p:blipFill rotWithShape="1">
          <a:blip r:embed="rId20" cstate="print">
            <a:extLst>
              <a:ext uri="{28A0092B-C50C-407E-A947-70E740481C1C}">
                <a14:useLocalDpi xmlns:a14="http://schemas.microsoft.com/office/drawing/2010/main" val="0"/>
              </a:ext>
            </a:extLst>
          </a:blip>
          <a:srcRect l="-23031" t="-2725" r="23031" b="2725"/>
          <a:stretch/>
        </p:blipFill>
        <p:spPr>
          <a:xfrm>
            <a:off x="9188548" y="4806586"/>
            <a:ext cx="1982176" cy="1982176"/>
          </a:xfrm>
          <a:prstGeom prst="rect">
            <a:avLst/>
          </a:prstGeom>
        </p:spPr>
      </p:pic>
      <p:pic>
        <p:nvPicPr>
          <p:cNvPr id="7" name="图片 6"/>
          <p:cNvPicPr>
            <a:picLocks noChangeAspect="1"/>
          </p:cNvPicPr>
          <p:nvPr/>
        </p:nvPicPr>
        <p:blipFill rotWithShape="1">
          <a:blip r:embed="rId21"/>
          <a:srcRect l="11583" t="8412"/>
          <a:stretch/>
        </p:blipFill>
        <p:spPr>
          <a:xfrm>
            <a:off x="5871727" y="2554688"/>
            <a:ext cx="1988724" cy="2061537"/>
          </a:xfrm>
          <a:prstGeom prst="rect">
            <a:avLst/>
          </a:prstGeom>
        </p:spPr>
      </p:pic>
      <p:pic>
        <p:nvPicPr>
          <p:cNvPr id="11" name="图片 10"/>
          <p:cNvPicPr>
            <a:picLocks noChangeAspect="1"/>
          </p:cNvPicPr>
          <p:nvPr/>
        </p:nvPicPr>
        <p:blipFill rotWithShape="1">
          <a:blip r:embed="rId22"/>
          <a:srcRect r="12606" b="5808"/>
          <a:stretch/>
        </p:blipFill>
        <p:spPr>
          <a:xfrm>
            <a:off x="8038866" y="2523870"/>
            <a:ext cx="1995205" cy="2150469"/>
          </a:xfrm>
          <a:prstGeom prst="rect">
            <a:avLst/>
          </a:prstGeom>
        </p:spPr>
      </p:pic>
      <p:pic>
        <p:nvPicPr>
          <p:cNvPr id="18" name="图片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48025" y="303429"/>
            <a:ext cx="1736543" cy="198000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9" name="Object 19"/>
          <p:cNvGraphicFramePr>
            <a:graphicFrameLocks noChangeAspect="1"/>
          </p:cNvGraphicFramePr>
          <p:nvPr>
            <p:extLst>
              <p:ext uri="{D42A27DB-BD31-4B8C-83A1-F6EECF244321}">
                <p14:modId xmlns:p14="http://schemas.microsoft.com/office/powerpoint/2010/main" val="1926963723"/>
              </p:ext>
            </p:extLst>
          </p:nvPr>
        </p:nvGraphicFramePr>
        <p:xfrm>
          <a:off x="665847" y="207514"/>
          <a:ext cx="2224088" cy="2232025"/>
        </p:xfrm>
        <a:graphic>
          <a:graphicData uri="http://schemas.openxmlformats.org/presentationml/2006/ole">
            <mc:AlternateContent xmlns:mc="http://schemas.openxmlformats.org/markup-compatibility/2006">
              <mc:Choice xmlns:v="urn:schemas-microsoft-com:vml" Requires="v">
                <p:oleObj spid="_x0000_s60652" name="Image" r:id="rId3" imgW="4965079" imgH="4888889" progId="Photoshop.Image.9">
                  <p:embed/>
                </p:oleObj>
              </mc:Choice>
              <mc:Fallback>
                <p:oleObj name="Image" r:id="rId3" imgW="4965079" imgH="4888889"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47" y="207514"/>
                        <a:ext cx="22240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6" name="Object 13"/>
          <p:cNvGraphicFramePr>
            <a:graphicFrameLocks noChangeAspect="1"/>
          </p:cNvGraphicFramePr>
          <p:nvPr>
            <p:extLst>
              <p:ext uri="{D42A27DB-BD31-4B8C-83A1-F6EECF244321}">
                <p14:modId xmlns:p14="http://schemas.microsoft.com/office/powerpoint/2010/main" val="307511621"/>
              </p:ext>
            </p:extLst>
          </p:nvPr>
        </p:nvGraphicFramePr>
        <p:xfrm>
          <a:off x="3411585" y="329751"/>
          <a:ext cx="1655762" cy="1987550"/>
        </p:xfrm>
        <a:graphic>
          <a:graphicData uri="http://schemas.openxmlformats.org/presentationml/2006/ole">
            <mc:AlternateContent xmlns:mc="http://schemas.openxmlformats.org/markup-compatibility/2006">
              <mc:Choice xmlns:v="urn:schemas-microsoft-com:vml" Requires="v">
                <p:oleObj spid="_x0000_s60653" name="Image" r:id="rId5" imgW="4572000" imgH="5486400" progId="Photoshop.Image.9">
                  <p:embed/>
                </p:oleObj>
              </mc:Choice>
              <mc:Fallback>
                <p:oleObj name="Image" r:id="rId5" imgW="4572000" imgH="5486400"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585" y="329751"/>
                        <a:ext cx="1655762"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9" name="Object 22"/>
          <p:cNvGraphicFramePr>
            <a:graphicFrameLocks noChangeAspect="1"/>
          </p:cNvGraphicFramePr>
          <p:nvPr>
            <p:extLst>
              <p:ext uri="{D42A27DB-BD31-4B8C-83A1-F6EECF244321}">
                <p14:modId xmlns:p14="http://schemas.microsoft.com/office/powerpoint/2010/main" val="1686676825"/>
              </p:ext>
            </p:extLst>
          </p:nvPr>
        </p:nvGraphicFramePr>
        <p:xfrm>
          <a:off x="5588996" y="493264"/>
          <a:ext cx="1655762" cy="1660525"/>
        </p:xfrm>
        <a:graphic>
          <a:graphicData uri="http://schemas.openxmlformats.org/presentationml/2006/ole">
            <mc:AlternateContent xmlns:mc="http://schemas.openxmlformats.org/markup-compatibility/2006">
              <mc:Choice xmlns:v="urn:schemas-microsoft-com:vml" Requires="v">
                <p:oleObj spid="_x0000_s60654" name="Image" r:id="rId7" imgW="2793651" imgH="2768254" progId="Photoshop.Image.9">
                  <p:embed/>
                </p:oleObj>
              </mc:Choice>
              <mc:Fallback>
                <p:oleObj name="Image" r:id="rId7" imgW="2793651" imgH="2768254" progId="Photoshop.Image.9">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996" y="493264"/>
                        <a:ext cx="16557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7361" name="Picture 21"/>
          <p:cNvPicPr>
            <a:picLocks noChangeAspect="1" noChangeArrowheads="1"/>
          </p:cNvPicPr>
          <p:nvPr/>
        </p:nvPicPr>
        <p:blipFill rotWithShape="1">
          <a:blip r:embed="rId9">
            <a:extLst>
              <a:ext uri="{28A0092B-C50C-407E-A947-70E740481C1C}">
                <a14:useLocalDpi xmlns:a14="http://schemas.microsoft.com/office/drawing/2010/main" val="0"/>
              </a:ext>
            </a:extLst>
          </a:blip>
          <a:srcRect l="8596" b="12959"/>
          <a:stretch/>
        </p:blipFill>
        <p:spPr bwMode="auto">
          <a:xfrm>
            <a:off x="262812" y="2527671"/>
            <a:ext cx="1712369" cy="206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8738" y="2594753"/>
            <a:ext cx="1703410" cy="1934234"/>
          </a:xfrm>
          <a:prstGeom prst="rect">
            <a:avLst/>
          </a:prstGeom>
        </p:spPr>
      </p:pic>
      <p:pic>
        <p:nvPicPr>
          <p:cNvPr id="5" name="图片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6922" y="4722114"/>
            <a:ext cx="1808234" cy="2061732"/>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7961" y="2576237"/>
            <a:ext cx="1728906" cy="1971267"/>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3740" y="2553870"/>
            <a:ext cx="1768124" cy="2016000"/>
          </a:xfrm>
          <a:prstGeom prst="rect">
            <a:avLst/>
          </a:prstGeom>
        </p:spPr>
      </p:pic>
      <p:pic>
        <p:nvPicPr>
          <p:cNvPr id="8" name="图片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16112" y="2589870"/>
            <a:ext cx="1704976" cy="1944000"/>
          </a:xfrm>
          <a:prstGeom prst="rect">
            <a:avLst/>
          </a:prstGeom>
        </p:spPr>
      </p:pic>
      <p:pic>
        <p:nvPicPr>
          <p:cNvPr id="2"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68103" y="4726980"/>
            <a:ext cx="1541565" cy="2052000"/>
          </a:xfrm>
          <a:prstGeom prst="rect">
            <a:avLst/>
          </a:prstGeom>
        </p:spPr>
      </p:pic>
      <p:pic>
        <p:nvPicPr>
          <p:cNvPr id="9" name="图片 8"/>
          <p:cNvPicPr>
            <a:picLocks noChangeAspect="1"/>
          </p:cNvPicPr>
          <p:nvPr/>
        </p:nvPicPr>
        <p:blipFill>
          <a:blip r:embed="rId16"/>
          <a:stretch>
            <a:fillRect/>
          </a:stretch>
        </p:blipFill>
        <p:spPr>
          <a:xfrm>
            <a:off x="1021807" y="4724562"/>
            <a:ext cx="1512168" cy="2056837"/>
          </a:xfrm>
          <a:prstGeom prst="rect">
            <a:avLst/>
          </a:prstGeom>
        </p:spPr>
      </p:pic>
      <p:pic>
        <p:nvPicPr>
          <p:cNvPr id="10" name="图片 9"/>
          <p:cNvPicPr>
            <a:picLocks noChangeAspect="1"/>
          </p:cNvPicPr>
          <p:nvPr/>
        </p:nvPicPr>
        <p:blipFill>
          <a:blip r:embed="rId17"/>
          <a:stretch>
            <a:fillRect/>
          </a:stretch>
        </p:blipFill>
        <p:spPr>
          <a:xfrm>
            <a:off x="7572614" y="4708177"/>
            <a:ext cx="1488832" cy="2089607"/>
          </a:xfrm>
          <a:prstGeom prst="rect">
            <a:avLst/>
          </a:prstGeom>
        </p:spPr>
      </p:pic>
      <p:pic>
        <p:nvPicPr>
          <p:cNvPr id="13" name="图片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2054" y="2622817"/>
            <a:ext cx="1627185" cy="1878106"/>
          </a:xfrm>
          <a:prstGeom prst="rect">
            <a:avLst/>
          </a:prstGeom>
        </p:spPr>
      </p:pic>
      <p:pic>
        <p:nvPicPr>
          <p:cNvPr id="16" name="图片 15"/>
          <p:cNvPicPr>
            <a:picLocks noChangeAspect="1"/>
          </p:cNvPicPr>
          <p:nvPr/>
        </p:nvPicPr>
        <p:blipFill>
          <a:blip r:embed="rId19"/>
          <a:stretch>
            <a:fillRect/>
          </a:stretch>
        </p:blipFill>
        <p:spPr>
          <a:xfrm>
            <a:off x="9624392" y="4757402"/>
            <a:ext cx="1737224" cy="1991157"/>
          </a:xfrm>
          <a:prstGeom prst="rect">
            <a:avLst/>
          </a:prstGeom>
        </p:spPr>
      </p:pic>
      <p:pic>
        <p:nvPicPr>
          <p:cNvPr id="11" name="图片 10"/>
          <p:cNvPicPr>
            <a:picLocks noChangeAspect="1"/>
          </p:cNvPicPr>
          <p:nvPr/>
        </p:nvPicPr>
        <p:blipFill rotWithShape="1">
          <a:blip r:embed="rId20" cstate="print">
            <a:extLst>
              <a:ext uri="{28A0092B-C50C-407E-A947-70E740481C1C}">
                <a14:useLocalDpi xmlns:a14="http://schemas.microsoft.com/office/drawing/2010/main" val="0"/>
              </a:ext>
            </a:extLst>
          </a:blip>
          <a:srcRect l="30150" t="25909" r="44933" b="53812"/>
          <a:stretch/>
        </p:blipFill>
        <p:spPr>
          <a:xfrm>
            <a:off x="7766407" y="387422"/>
            <a:ext cx="1480351" cy="1872209"/>
          </a:xfrm>
          <a:prstGeom prst="ellipse">
            <a:avLst/>
          </a:prstGeom>
          <a:ln w="19050" cap="rnd">
            <a:solidFill>
              <a:schemeClr val="accent5">
                <a:lumMod val="50000"/>
              </a:schemeClr>
            </a:solidFill>
          </a:ln>
          <a:effectLst>
            <a:outerShdw blurRad="381000" dist="292100" dir="5400000" sx="-80000" sy="-18000" rotWithShape="0">
              <a:srgbClr val="000000">
                <a:alpha val="22000"/>
              </a:srgbClr>
            </a:outerShdw>
          </a:effectLst>
        </p:spPr>
      </p:pic>
      <p:pic>
        <p:nvPicPr>
          <p:cNvPr id="18" name="图片 17"/>
          <p:cNvPicPr>
            <a:picLocks noChangeAspect="1"/>
          </p:cNvPicPr>
          <p:nvPr/>
        </p:nvPicPr>
        <p:blipFill>
          <a:blip r:embed="rId21"/>
          <a:stretch>
            <a:fillRect/>
          </a:stretch>
        </p:blipFill>
        <p:spPr>
          <a:xfrm>
            <a:off x="9799146" y="291613"/>
            <a:ext cx="1961843" cy="1968018"/>
          </a:xfrm>
          <a:prstGeom prst="rect">
            <a:avLst/>
          </a:prstGeom>
        </p:spPr>
      </p:pic>
    </p:spTree>
    <p:extLst>
      <p:ext uri="{BB962C8B-B14F-4D97-AF65-F5344CB8AC3E}">
        <p14:creationId xmlns:p14="http://schemas.microsoft.com/office/powerpoint/2010/main" val="2635070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en-US" dirty="0"/>
          </a:p>
        </p:txBody>
      </p:sp>
      <p:pic>
        <p:nvPicPr>
          <p:cNvPr id="5" name="图片 4" descr="http://sss.bnu.edu.cn/asset/mxuploadfile/2018/02/20180207155204263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895" y="3717032"/>
            <a:ext cx="4345197" cy="2973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0875" y="179674"/>
            <a:ext cx="432125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359" y="3558855"/>
            <a:ext cx="4177086" cy="3131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内容占位符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35895" y="179674"/>
            <a:ext cx="4319999"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5760" y="2095565"/>
            <a:ext cx="4320480" cy="3242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8589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16632"/>
            <a:ext cx="4753716"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13250"/>
          <a:stretch/>
        </p:blipFill>
        <p:spPr>
          <a:xfrm>
            <a:off x="7392144" y="260648"/>
            <a:ext cx="4482124" cy="623731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552" y="3477006"/>
            <a:ext cx="4824536" cy="3216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996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991544" y="2420888"/>
            <a:ext cx="853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r>
              <a:rPr lang="en-GB" altLang="zh-CN" sz="4400" b="1" dirty="0">
                <a:solidFill>
                  <a:schemeClr val="tx1"/>
                </a:solidFill>
              </a:rPr>
              <a:t>Field of Study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5500" y="0"/>
            <a:ext cx="9001000" cy="67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9618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8920"/>
            <a:ext cx="12207240" cy="4069080"/>
          </a:xfrm>
          <a:prstGeom prst="rect">
            <a:avLst/>
          </a:prstGeom>
        </p:spPr>
      </p:pic>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1541749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641445"/>
            <a:ext cx="9144000" cy="1828800"/>
          </a:xfrm>
        </p:spPr>
        <p:txBody>
          <a:bodyPr>
            <a:normAutofit/>
          </a:bodyPr>
          <a:lstStyle/>
          <a:p>
            <a:r>
              <a:rPr lang="zh-CN" altLang="en-US" dirty="0">
                <a:latin typeface="华文行楷" panose="02010800040101010101" pitchFamily="2" charset="-122"/>
                <a:ea typeface="华文行楷" panose="02010800040101010101" pitchFamily="2" charset="-122"/>
              </a:rPr>
              <a:t>双一流建设中的</a:t>
            </a:r>
            <a:r>
              <a:rPr lang="en-US" altLang="zh-CN" dirty="0">
                <a:latin typeface="华文行楷" panose="02010800040101010101" pitchFamily="2" charset="-122"/>
                <a:ea typeface="华文行楷" panose="02010800040101010101" pitchFamily="2" charset="-122"/>
              </a:rPr>
              <a:t/>
            </a:r>
            <a:br>
              <a:rPr lang="en-US" altLang="zh-CN" dirty="0">
                <a:latin typeface="华文行楷" panose="02010800040101010101" pitchFamily="2" charset="-122"/>
                <a:ea typeface="华文行楷" panose="02010800040101010101" pitchFamily="2" charset="-122"/>
              </a:rPr>
            </a:br>
            <a:r>
              <a:rPr lang="zh-CN" altLang="en-US" dirty="0">
                <a:latin typeface="华文行楷" panose="02010800040101010101" pitchFamily="2" charset="-122"/>
                <a:ea typeface="华文行楷" panose="02010800040101010101" pitchFamily="2" charset="-122"/>
              </a:rPr>
              <a:t>北京师范大学系统科学</a:t>
            </a:r>
          </a:p>
        </p:txBody>
      </p:sp>
      <p:sp>
        <p:nvSpPr>
          <p:cNvPr id="3" name="副标题 2"/>
          <p:cNvSpPr>
            <a:spLocks noGrp="1"/>
          </p:cNvSpPr>
          <p:nvPr>
            <p:ph type="subTitle" idx="1"/>
          </p:nvPr>
        </p:nvSpPr>
        <p:spPr>
          <a:xfrm>
            <a:off x="1524000" y="2634018"/>
            <a:ext cx="9144000" cy="2623782"/>
          </a:xfrm>
        </p:spPr>
        <p:txBody>
          <a:bodyPr>
            <a:normAutofit/>
          </a:bodyPr>
          <a:lstStyle/>
          <a:p>
            <a:pPr algn="l"/>
            <a:endParaRPr lang="en-US" altLang="zh-CN" dirty="0">
              <a:latin typeface="华文行楷" panose="02010800040101010101" pitchFamily="2" charset="-122"/>
              <a:ea typeface="华文行楷" panose="02010800040101010101" pitchFamily="2" charset="-122"/>
            </a:endParaRPr>
          </a:p>
          <a:p>
            <a:pPr algn="l"/>
            <a:r>
              <a:rPr lang="zh-CN" altLang="en-US" dirty="0"/>
              <a:t>一体两翼</a:t>
            </a:r>
            <a:endParaRPr lang="en-US" altLang="zh-CN" dirty="0"/>
          </a:p>
          <a:p>
            <a:pPr algn="l"/>
            <a:r>
              <a:rPr lang="zh-CN" altLang="en-US" dirty="0"/>
              <a:t>北京师范大学系统科学学院</a:t>
            </a:r>
            <a:endParaRPr lang="en-US" altLang="zh-CN" dirty="0"/>
          </a:p>
          <a:p>
            <a:pPr algn="l"/>
            <a:r>
              <a:rPr lang="zh-CN" altLang="en-US" dirty="0"/>
              <a:t>北京师范大学复杂性国际科学中心（珠海校区）</a:t>
            </a:r>
          </a:p>
          <a:p>
            <a:pPr algn="l"/>
            <a:r>
              <a:rPr lang="en-US" altLang="zh-CN" dirty="0">
                <a:latin typeface="华文行楷" panose="02010800040101010101" pitchFamily="2" charset="-122"/>
                <a:ea typeface="华文行楷" panose="02010800040101010101" pitchFamily="2" charset="-122"/>
              </a:rPr>
              <a:t>Faculty</a:t>
            </a:r>
            <a:r>
              <a:rPr lang="zh-CN" altLang="en-US" dirty="0">
                <a:latin typeface="华文行楷" panose="02010800040101010101" pitchFamily="2" charset="-122"/>
                <a:ea typeface="华文行楷" panose="02010800040101010101" pitchFamily="2" charset="-122"/>
              </a:rPr>
              <a:t>，博士后，博士，硕士</a:t>
            </a:r>
            <a:endParaRPr lang="en-US" altLang="zh-CN" dirty="0">
              <a:latin typeface="华文行楷" panose="02010800040101010101" pitchFamily="2" charset="-122"/>
              <a:ea typeface="华文行楷" panose="02010800040101010101" pitchFamily="2" charset="-122"/>
            </a:endParaRPr>
          </a:p>
          <a:p>
            <a:pPr algn="l"/>
            <a:endParaRPr lang="zh-CN" altLang="en-US" dirty="0"/>
          </a:p>
        </p:txBody>
      </p:sp>
      <p:sp>
        <p:nvSpPr>
          <p:cNvPr id="5" name="副标题 2"/>
          <p:cNvSpPr txBox="1">
            <a:spLocks/>
          </p:cNvSpPr>
          <p:nvPr/>
        </p:nvSpPr>
        <p:spPr>
          <a:xfrm>
            <a:off x="1524000" y="5076967"/>
            <a:ext cx="9144000" cy="13784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CN" altLang="en-US" dirty="0">
                <a:latin typeface="华文行楷" panose="02010800040101010101" pitchFamily="2" charset="-122"/>
                <a:ea typeface="华文行楷" panose="02010800040101010101" pitchFamily="2" charset="-122"/>
              </a:rPr>
              <a:t>她有满满一目柔光</a:t>
            </a:r>
            <a:endParaRPr lang="en-US" altLang="zh-CN" dirty="0">
              <a:latin typeface="华文行楷" panose="02010800040101010101" pitchFamily="2" charset="-122"/>
              <a:ea typeface="华文行楷" panose="02010800040101010101" pitchFamily="2" charset="-122"/>
            </a:endParaRPr>
          </a:p>
          <a:p>
            <a:pPr algn="l"/>
            <a:r>
              <a:rPr lang="zh-CN" altLang="en-US" dirty="0">
                <a:latin typeface="华文行楷" panose="02010800040101010101" pitchFamily="2" charset="-122"/>
                <a:ea typeface="华文行楷" panose="02010800040101010101" pitchFamily="2" charset="-122"/>
              </a:rPr>
              <a:t>只等只等 有人为之绽放</a:t>
            </a:r>
            <a:endParaRPr lang="en-US" altLang="zh-CN" dirty="0">
              <a:latin typeface="华文行楷" panose="02010800040101010101" pitchFamily="2" charset="-122"/>
              <a:ea typeface="华文行楷" panose="02010800040101010101" pitchFamily="2" charset="-122"/>
            </a:endParaRPr>
          </a:p>
          <a:p>
            <a:pPr algn="l"/>
            <a:r>
              <a:rPr lang="zh-CN" altLang="en-US" dirty="0">
                <a:latin typeface="华文行楷" panose="02010800040101010101" pitchFamily="2" charset="-122"/>
                <a:ea typeface="华文行楷" panose="02010800040101010101" pitchFamily="2" charset="-122"/>
              </a:rPr>
              <a:t>来啊 快活啊 反正有大把时光！</a:t>
            </a:r>
            <a:endParaRPr lang="en-US" altLang="zh-CN" dirty="0">
              <a:latin typeface="华文行楷" panose="02010800040101010101" pitchFamily="2" charset="-122"/>
              <a:ea typeface="华文行楷" panose="02010800040101010101" pitchFamily="2" charset="-122"/>
            </a:endParaRPr>
          </a:p>
          <a:p>
            <a:pPr algn="l"/>
            <a:endParaRPr lang="zh-CN" altLang="en-US" dirty="0"/>
          </a:p>
        </p:txBody>
      </p:sp>
    </p:spTree>
    <p:extLst>
      <p:ext uri="{BB962C8B-B14F-4D97-AF65-F5344CB8AC3E}">
        <p14:creationId xmlns:p14="http://schemas.microsoft.com/office/powerpoint/2010/main" val="13697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983432" y="188640"/>
            <a:ext cx="6300788" cy="2047875"/>
          </a:xfrm>
        </p:spPr>
        <p:txBody>
          <a:bodyPr/>
          <a:lstStyle/>
          <a:p>
            <a:pPr eaLnBrk="1" hangingPunct="1"/>
            <a:r>
              <a:rPr lang="en-US" altLang="zh-CN" b="1" dirty="0">
                <a:solidFill>
                  <a:schemeClr val="accent5">
                    <a:lumMod val="75000"/>
                  </a:schemeClr>
                </a:solidFill>
              </a:rPr>
              <a:t>School of Systems Science</a:t>
            </a:r>
            <a:br>
              <a:rPr lang="en-US" altLang="zh-CN" b="1" dirty="0">
                <a:solidFill>
                  <a:schemeClr val="accent5">
                    <a:lumMod val="75000"/>
                  </a:schemeClr>
                </a:solidFill>
              </a:rPr>
            </a:br>
            <a:r>
              <a:rPr lang="en-US" altLang="zh-CN" b="1" dirty="0">
                <a:solidFill>
                  <a:schemeClr val="accent5">
                    <a:lumMod val="75000"/>
                  </a:schemeClr>
                </a:solidFill>
              </a:rPr>
              <a:t>BNU</a:t>
            </a:r>
          </a:p>
        </p:txBody>
      </p:sp>
      <p:sp>
        <p:nvSpPr>
          <p:cNvPr id="58371" name="Rectangle 3"/>
          <p:cNvSpPr>
            <a:spLocks noGrp="1" noRot="1" noChangeArrowheads="1"/>
          </p:cNvSpPr>
          <p:nvPr>
            <p:ph idx="1"/>
          </p:nvPr>
        </p:nvSpPr>
        <p:spPr>
          <a:xfrm>
            <a:off x="983432" y="1682750"/>
            <a:ext cx="8518525" cy="4032250"/>
          </a:xfrm>
        </p:spPr>
        <p:txBody>
          <a:bodyPr>
            <a:normAutofit lnSpcReduction="10000"/>
          </a:bodyPr>
          <a:lstStyle/>
          <a:p>
            <a:pPr eaLnBrk="1" hangingPunct="1">
              <a:lnSpc>
                <a:spcPct val="90000"/>
              </a:lnSpc>
            </a:pPr>
            <a:endParaRPr lang="en-US" altLang="zh-CN" sz="2800" dirty="0"/>
          </a:p>
          <a:p>
            <a:pPr eaLnBrk="1" hangingPunct="1">
              <a:lnSpc>
                <a:spcPct val="90000"/>
              </a:lnSpc>
            </a:pPr>
            <a:r>
              <a:rPr lang="en-US" altLang="zh-CN" sz="2800" dirty="0"/>
              <a:t>The School of Systems Science ranks top of the Systems Science research institutes in Chinese universities.</a:t>
            </a:r>
          </a:p>
          <a:p>
            <a:pPr eaLnBrk="1" hangingPunct="1">
              <a:lnSpc>
                <a:spcPct val="90000"/>
              </a:lnSpc>
            </a:pPr>
            <a:r>
              <a:rPr lang="en-US" altLang="zh-CN" sz="2800" dirty="0"/>
              <a:t> The program encompasses both theory-oriented and applications aspects of the field. </a:t>
            </a:r>
          </a:p>
          <a:p>
            <a:pPr eaLnBrk="1" hangingPunct="1">
              <a:lnSpc>
                <a:spcPct val="90000"/>
              </a:lnSpc>
            </a:pPr>
            <a:r>
              <a:rPr lang="en-US" altLang="zh-CN" sz="2800" dirty="0"/>
              <a:t>Research interests of the department include </a:t>
            </a:r>
          </a:p>
          <a:p>
            <a:pPr lvl="1" eaLnBrk="1" hangingPunct="1">
              <a:lnSpc>
                <a:spcPct val="90000"/>
              </a:lnSpc>
            </a:pPr>
            <a:r>
              <a:rPr lang="en-US" altLang="zh-CN" sz="2400" dirty="0"/>
              <a:t>complex systems theory,</a:t>
            </a:r>
          </a:p>
          <a:p>
            <a:pPr lvl="1" eaLnBrk="1" hangingPunct="1">
              <a:lnSpc>
                <a:spcPct val="90000"/>
              </a:lnSpc>
            </a:pPr>
            <a:r>
              <a:rPr lang="en-US" altLang="zh-CN" sz="2400" dirty="0"/>
              <a:t>socio-economic systems, </a:t>
            </a:r>
          </a:p>
          <a:p>
            <a:pPr lvl="1" eaLnBrk="1" hangingPunct="1">
              <a:lnSpc>
                <a:spcPct val="90000"/>
              </a:lnSpc>
            </a:pPr>
            <a:r>
              <a:rPr lang="en-US" altLang="zh-CN" sz="2400" dirty="0"/>
              <a:t>computational neuro-science, </a:t>
            </a:r>
          </a:p>
          <a:p>
            <a:pPr lvl="1" eaLnBrk="1" hangingPunct="1">
              <a:lnSpc>
                <a:spcPct val="90000"/>
              </a:lnSpc>
            </a:pPr>
            <a:r>
              <a:rPr lang="en-US" altLang="zh-CN" sz="2400" dirty="0"/>
              <a:t>evolutionary computation and agent-based systems.</a:t>
            </a:r>
          </a:p>
          <a:p>
            <a:pPr eaLnBrk="1" hangingPunct="1">
              <a:lnSpc>
                <a:spcPct val="90000"/>
              </a:lnSpc>
            </a:pPr>
            <a:endParaRPr lang="en-US" altLang="zh-CN" sz="2800" dirty="0"/>
          </a:p>
        </p:txBody>
      </p:sp>
      <p:sp>
        <p:nvSpPr>
          <p:cNvPr id="58372" name="Rectangle 4"/>
          <p:cNvSpPr>
            <a:spLocks noRot="1" noChangeArrowheads="1"/>
          </p:cNvSpPr>
          <p:nvPr/>
        </p:nvSpPr>
        <p:spPr bwMode="auto">
          <a:xfrm>
            <a:off x="8483600" y="5229200"/>
            <a:ext cx="370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宋体" panose="02010600030101010101" pitchFamily="2" charset="-122"/>
              </a:defRPr>
            </a:lvl9pPr>
          </a:lstStyle>
          <a:p>
            <a:pPr defTabSz="914400" eaLnBrk="1" hangingPunct="1">
              <a:buClrTx/>
              <a:buSzTx/>
            </a:pPr>
            <a:r>
              <a:rPr lang="en-US" altLang="zh-CN" sz="6000" dirty="0">
                <a:solidFill>
                  <a:schemeClr val="tx2"/>
                </a:solidFill>
                <a:effectLst>
                  <a:glow rad="139700">
                    <a:schemeClr val="accent2">
                      <a:satMod val="175000"/>
                      <a:alpha val="40000"/>
                    </a:schemeClr>
                  </a:glow>
                </a:effectLst>
              </a:rPr>
              <a:t>Thanks</a:t>
            </a:r>
            <a:r>
              <a:rPr lang="zh-CN" altLang="en-US" sz="6000" dirty="0">
                <a:solidFill>
                  <a:schemeClr val="tx2"/>
                </a:solidFill>
                <a:effectLst>
                  <a:glow rad="139700">
                    <a:schemeClr val="accent2">
                      <a:satMod val="175000"/>
                      <a:alpha val="40000"/>
                    </a:schemeClr>
                  </a:glow>
                </a:effectLst>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ffectLst/>
            </a:endParaRPr>
          </a:p>
        </p:txBody>
      </p:sp>
      <p:sp>
        <p:nvSpPr>
          <p:cNvPr id="35843"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ffectLst/>
            </a:endParaRPr>
          </a:p>
        </p:txBody>
      </p:sp>
      <p:pic>
        <p:nvPicPr>
          <p:cNvPr id="358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5548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685" y="3606802"/>
            <a:ext cx="8853315" cy="325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46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ffectLst/>
            </a:endParaRPr>
          </a:p>
        </p:txBody>
      </p:sp>
      <p:sp>
        <p:nvSpPr>
          <p:cNvPr id="36867" name="Rectangle 3"/>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ffectLst/>
            </a:endParaRP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06"/>
            <a:ext cx="9677189" cy="323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260" y="3595185"/>
            <a:ext cx="9917741" cy="32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64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latin typeface="+mj-ea"/>
              </a:rPr>
              <a:t>More is different</a:t>
            </a:r>
            <a:endParaRPr lang="zh-CN" altLang="en-US" sz="3200" b="1" dirty="0">
              <a:latin typeface="+mj-ea"/>
            </a:endParaRPr>
          </a:p>
        </p:txBody>
      </p:sp>
      <p:graphicFrame>
        <p:nvGraphicFramePr>
          <p:cNvPr id="11" name="内容占位符 10"/>
          <p:cNvGraphicFramePr>
            <a:graphicFrameLocks noGrp="1"/>
          </p:cNvGraphicFramePr>
          <p:nvPr>
            <p:ph idx="1"/>
            <p:extLst/>
          </p:nvPr>
        </p:nvGraphicFramePr>
        <p:xfrm>
          <a:off x="1017995" y="1689719"/>
          <a:ext cx="10529236" cy="2710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605479" y="679780"/>
            <a:ext cx="679623" cy="584775"/>
          </a:xfrm>
          <a:prstGeom prst="rect">
            <a:avLst/>
          </a:prstGeom>
          <a:noFill/>
        </p:spPr>
        <p:txBody>
          <a:bodyPr wrap="square" rtlCol="0">
            <a:spAutoFit/>
          </a:bodyPr>
          <a:lstStyle/>
          <a:p>
            <a:r>
              <a:rPr lang="zh-CN" altLang="en-US" sz="3200" dirty="0">
                <a:solidFill>
                  <a:schemeClr val="bg1"/>
                </a:solidFill>
              </a:rPr>
              <a:t>一、</a:t>
            </a:r>
          </a:p>
        </p:txBody>
      </p:sp>
      <p:grpSp>
        <p:nvGrpSpPr>
          <p:cNvPr id="13" name="组合 12"/>
          <p:cNvGrpSpPr/>
          <p:nvPr/>
        </p:nvGrpSpPr>
        <p:grpSpPr>
          <a:xfrm>
            <a:off x="2707502" y="4614294"/>
            <a:ext cx="6668354" cy="923330"/>
            <a:chOff x="1286404" y="4267200"/>
            <a:chExt cx="6668354" cy="923330"/>
          </a:xfrm>
        </p:grpSpPr>
        <p:sp>
          <p:nvSpPr>
            <p:cNvPr id="14" name="任意多边形 13"/>
            <p:cNvSpPr/>
            <p:nvPr/>
          </p:nvSpPr>
          <p:spPr>
            <a:xfrm>
              <a:off x="1286404" y="4267200"/>
              <a:ext cx="2778480" cy="923330"/>
            </a:xfrm>
            <a:custGeom>
              <a:avLst/>
              <a:gdLst>
                <a:gd name="connsiteX0" fmla="*/ 0 w 2778480"/>
                <a:gd name="connsiteY0" fmla="*/ 92333 h 923330"/>
                <a:gd name="connsiteX1" fmla="*/ 92333 w 2778480"/>
                <a:gd name="connsiteY1" fmla="*/ 0 h 923330"/>
                <a:gd name="connsiteX2" fmla="*/ 2686147 w 2778480"/>
                <a:gd name="connsiteY2" fmla="*/ 0 h 923330"/>
                <a:gd name="connsiteX3" fmla="*/ 2778480 w 2778480"/>
                <a:gd name="connsiteY3" fmla="*/ 92333 h 923330"/>
                <a:gd name="connsiteX4" fmla="*/ 2778480 w 2778480"/>
                <a:gd name="connsiteY4" fmla="*/ 830997 h 923330"/>
                <a:gd name="connsiteX5" fmla="*/ 2686147 w 2778480"/>
                <a:gd name="connsiteY5" fmla="*/ 923330 h 923330"/>
                <a:gd name="connsiteX6" fmla="*/ 92333 w 2778480"/>
                <a:gd name="connsiteY6" fmla="*/ 923330 h 923330"/>
                <a:gd name="connsiteX7" fmla="*/ 0 w 2778480"/>
                <a:gd name="connsiteY7" fmla="*/ 830997 h 923330"/>
                <a:gd name="connsiteX8" fmla="*/ 0 w 2778480"/>
                <a:gd name="connsiteY8" fmla="*/ 92333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480" h="923330">
                  <a:moveTo>
                    <a:pt x="0" y="92333"/>
                  </a:moveTo>
                  <a:cubicBezTo>
                    <a:pt x="0" y="41339"/>
                    <a:pt x="41339" y="0"/>
                    <a:pt x="92333" y="0"/>
                  </a:cubicBezTo>
                  <a:lnTo>
                    <a:pt x="2686147" y="0"/>
                  </a:lnTo>
                  <a:cubicBezTo>
                    <a:pt x="2737141" y="0"/>
                    <a:pt x="2778480" y="41339"/>
                    <a:pt x="2778480" y="92333"/>
                  </a:cubicBezTo>
                  <a:lnTo>
                    <a:pt x="2778480" y="830997"/>
                  </a:lnTo>
                  <a:cubicBezTo>
                    <a:pt x="2778480" y="881991"/>
                    <a:pt x="2737141" y="923330"/>
                    <a:pt x="2686147" y="923330"/>
                  </a:cubicBezTo>
                  <a:lnTo>
                    <a:pt x="92333" y="923330"/>
                  </a:lnTo>
                  <a:cubicBezTo>
                    <a:pt x="41339" y="923330"/>
                    <a:pt x="0" y="881991"/>
                    <a:pt x="0" y="830997"/>
                  </a:cubicBezTo>
                  <a:lnTo>
                    <a:pt x="0" y="9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73" tIns="114673" rIns="114673" bIns="114673" numCol="1" spcCol="1270" anchor="ctr" anchorCtr="0">
              <a:noAutofit/>
            </a:bodyPr>
            <a:lstStyle/>
            <a:p>
              <a:pPr lvl="0" algn="ctr" defTabSz="1022350" rtl="0">
                <a:lnSpc>
                  <a:spcPct val="90000"/>
                </a:lnSpc>
                <a:spcBef>
                  <a:spcPct val="0"/>
                </a:spcBef>
                <a:spcAft>
                  <a:spcPct val="35000"/>
                </a:spcAft>
              </a:pPr>
              <a:r>
                <a:rPr lang="zh-CN" sz="3200" kern="1200"/>
                <a:t>群体智能</a:t>
              </a:r>
            </a:p>
          </p:txBody>
        </p:sp>
        <p:sp>
          <p:nvSpPr>
            <p:cNvPr id="16" name="任意多边形 15"/>
            <p:cNvSpPr/>
            <p:nvPr/>
          </p:nvSpPr>
          <p:spPr>
            <a:xfrm>
              <a:off x="5176278" y="4267200"/>
              <a:ext cx="2778480" cy="923330"/>
            </a:xfrm>
            <a:custGeom>
              <a:avLst/>
              <a:gdLst>
                <a:gd name="connsiteX0" fmla="*/ 0 w 2778480"/>
                <a:gd name="connsiteY0" fmla="*/ 92333 h 923330"/>
                <a:gd name="connsiteX1" fmla="*/ 92333 w 2778480"/>
                <a:gd name="connsiteY1" fmla="*/ 0 h 923330"/>
                <a:gd name="connsiteX2" fmla="*/ 2686147 w 2778480"/>
                <a:gd name="connsiteY2" fmla="*/ 0 h 923330"/>
                <a:gd name="connsiteX3" fmla="*/ 2778480 w 2778480"/>
                <a:gd name="connsiteY3" fmla="*/ 92333 h 923330"/>
                <a:gd name="connsiteX4" fmla="*/ 2778480 w 2778480"/>
                <a:gd name="connsiteY4" fmla="*/ 830997 h 923330"/>
                <a:gd name="connsiteX5" fmla="*/ 2686147 w 2778480"/>
                <a:gd name="connsiteY5" fmla="*/ 923330 h 923330"/>
                <a:gd name="connsiteX6" fmla="*/ 92333 w 2778480"/>
                <a:gd name="connsiteY6" fmla="*/ 923330 h 923330"/>
                <a:gd name="connsiteX7" fmla="*/ 0 w 2778480"/>
                <a:gd name="connsiteY7" fmla="*/ 830997 h 923330"/>
                <a:gd name="connsiteX8" fmla="*/ 0 w 2778480"/>
                <a:gd name="connsiteY8" fmla="*/ 92333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480" h="923330">
                  <a:moveTo>
                    <a:pt x="0" y="92333"/>
                  </a:moveTo>
                  <a:cubicBezTo>
                    <a:pt x="0" y="41339"/>
                    <a:pt x="41339" y="0"/>
                    <a:pt x="92333" y="0"/>
                  </a:cubicBezTo>
                  <a:lnTo>
                    <a:pt x="2686147" y="0"/>
                  </a:lnTo>
                  <a:cubicBezTo>
                    <a:pt x="2737141" y="0"/>
                    <a:pt x="2778480" y="41339"/>
                    <a:pt x="2778480" y="92333"/>
                  </a:cubicBezTo>
                  <a:lnTo>
                    <a:pt x="2778480" y="830997"/>
                  </a:lnTo>
                  <a:cubicBezTo>
                    <a:pt x="2778480" y="881991"/>
                    <a:pt x="2737141" y="923330"/>
                    <a:pt x="2686147" y="923330"/>
                  </a:cubicBezTo>
                  <a:lnTo>
                    <a:pt x="92333" y="923330"/>
                  </a:lnTo>
                  <a:cubicBezTo>
                    <a:pt x="41339" y="923330"/>
                    <a:pt x="0" y="881991"/>
                    <a:pt x="0" y="830997"/>
                  </a:cubicBezTo>
                  <a:lnTo>
                    <a:pt x="0" y="923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73" tIns="114673" rIns="114673" bIns="114673" numCol="1" spcCol="1270" anchor="ctr" anchorCtr="0">
              <a:noAutofit/>
            </a:bodyPr>
            <a:lstStyle/>
            <a:p>
              <a:pPr lvl="0" algn="ctr" defTabSz="1022350" rtl="0">
                <a:lnSpc>
                  <a:spcPct val="90000"/>
                </a:lnSpc>
                <a:spcBef>
                  <a:spcPct val="0"/>
                </a:spcBef>
                <a:spcAft>
                  <a:spcPct val="35000"/>
                </a:spcAft>
              </a:pPr>
              <a:r>
                <a:rPr lang="zh-CN" sz="3200" kern="1200"/>
                <a:t>新一代人工智能的重要领域</a:t>
              </a:r>
            </a:p>
          </p:txBody>
        </p:sp>
      </p:grpSp>
    </p:spTree>
    <p:extLst>
      <p:ext uri="{BB962C8B-B14F-4D97-AF65-F5344CB8AC3E}">
        <p14:creationId xmlns:p14="http://schemas.microsoft.com/office/powerpoint/2010/main" val="54056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43" name="Rectangle 7"/>
          <p:cNvSpPr>
            <a:spLocks noChangeArrowheads="1"/>
          </p:cNvSpPr>
          <p:nvPr/>
        </p:nvSpPr>
        <p:spPr bwMode="auto">
          <a:xfrm>
            <a:off x="68291" y="23782"/>
            <a:ext cx="7776863" cy="260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SzPct val="100000"/>
              <a:buFont typeface="Times New Roman" panose="02020603050405020304" pitchFamily="18" charset="0"/>
              <a:buNone/>
            </a:pPr>
            <a:endParaRPr lang="zh-CN" altLang="en-US"/>
          </a:p>
        </p:txBody>
      </p:sp>
      <p:grpSp>
        <p:nvGrpSpPr>
          <p:cNvPr id="22" name="Group 8"/>
          <p:cNvGrpSpPr>
            <a:grpSpLocks/>
          </p:cNvGrpSpPr>
          <p:nvPr/>
        </p:nvGrpSpPr>
        <p:grpSpPr bwMode="auto">
          <a:xfrm>
            <a:off x="2665319" y="1125213"/>
            <a:ext cx="6001184" cy="5195356"/>
            <a:chOff x="358" y="247"/>
            <a:chExt cx="4446" cy="3849"/>
          </a:xfrm>
        </p:grpSpPr>
        <p:sp>
          <p:nvSpPr>
            <p:cNvPr id="23" name="Oval 9"/>
            <p:cNvSpPr>
              <a:spLocks noChangeArrowheads="1"/>
            </p:cNvSpPr>
            <p:nvPr/>
          </p:nvSpPr>
          <p:spPr bwMode="auto">
            <a:xfrm>
              <a:off x="2154" y="1480"/>
              <a:ext cx="1089" cy="1043"/>
            </a:xfrm>
            <a:prstGeom prst="ellipse">
              <a:avLst/>
            </a:prstGeom>
            <a:solidFill>
              <a:srgbClr val="DFF8A6"/>
            </a:solidFill>
            <a:ln w="9398">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spcBef>
                  <a:spcPts val="600"/>
                </a:spcBef>
              </a:pPr>
              <a:r>
                <a:rPr lang="en-GB" altLang="zh-CN" sz="1600" b="1" dirty="0">
                  <a:solidFill>
                    <a:schemeClr val="accent5">
                      <a:lumMod val="50000"/>
                    </a:schemeClr>
                  </a:solidFill>
                  <a:latin typeface="Times New Roman" panose="02020603050405020304" pitchFamily="18" charset="0"/>
                </a:rPr>
                <a:t>Complex Systems</a:t>
              </a:r>
            </a:p>
            <a:p>
              <a:pPr algn="l" eaLnBrk="1" hangingPunct="1">
                <a:spcBef>
                  <a:spcPts val="600"/>
                </a:spcBef>
              </a:pPr>
              <a:r>
                <a:rPr lang="en-GB" altLang="zh-CN" sz="1600" b="1" dirty="0">
                  <a:solidFill>
                    <a:schemeClr val="accent5">
                      <a:lumMod val="50000"/>
                    </a:schemeClr>
                  </a:solidFill>
                  <a:latin typeface="Times New Roman" panose="02020603050405020304" pitchFamily="18" charset="0"/>
                </a:rPr>
                <a:t>Basic Theory</a:t>
              </a:r>
            </a:p>
          </p:txBody>
        </p:sp>
        <p:sp>
          <p:nvSpPr>
            <p:cNvPr id="24" name="AutoShape 10"/>
            <p:cNvSpPr>
              <a:spLocks noChangeArrowheads="1"/>
            </p:cNvSpPr>
            <p:nvPr/>
          </p:nvSpPr>
          <p:spPr bwMode="auto">
            <a:xfrm>
              <a:off x="3923" y="247"/>
              <a:ext cx="881" cy="734"/>
            </a:xfrm>
            <a:prstGeom prst="hexagon">
              <a:avLst>
                <a:gd name="adj" fmla="val 24994"/>
                <a:gd name="vf" fmla="val 115470"/>
              </a:avLst>
            </a:prstGeom>
            <a:solidFill>
              <a:srgbClr val="FFFFCC"/>
            </a:solidFill>
            <a:ln w="9360">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r>
                <a:rPr lang="en-GB" altLang="zh-CN" sz="1600" b="1">
                  <a:solidFill>
                    <a:schemeClr val="accent5">
                      <a:lumMod val="50000"/>
                    </a:schemeClr>
                  </a:solidFill>
                  <a:latin typeface="Times New Roman" panose="02020603050405020304" pitchFamily="18" charset="0"/>
                </a:rPr>
                <a:t>system </a:t>
              </a:r>
            </a:p>
            <a:p>
              <a:r>
                <a:rPr lang="en-GB" altLang="zh-CN" sz="1600" b="1">
                  <a:solidFill>
                    <a:schemeClr val="accent5">
                      <a:lumMod val="50000"/>
                    </a:schemeClr>
                  </a:solidFill>
                  <a:latin typeface="Times New Roman" panose="02020603050405020304" pitchFamily="18" charset="0"/>
                </a:rPr>
                <a:t>dynamics</a:t>
              </a:r>
            </a:p>
          </p:txBody>
        </p:sp>
        <p:sp>
          <p:nvSpPr>
            <p:cNvPr id="25" name="AutoShape 11"/>
            <p:cNvSpPr>
              <a:spLocks noChangeArrowheads="1"/>
            </p:cNvSpPr>
            <p:nvPr/>
          </p:nvSpPr>
          <p:spPr bwMode="auto">
            <a:xfrm>
              <a:off x="2336" y="3339"/>
              <a:ext cx="907" cy="757"/>
            </a:xfrm>
            <a:prstGeom prst="hexagon">
              <a:avLst>
                <a:gd name="adj" fmla="val 24963"/>
                <a:gd name="vf" fmla="val 115470"/>
              </a:avLst>
            </a:prstGeom>
            <a:solidFill>
              <a:srgbClr val="ABE9FF"/>
            </a:solidFill>
            <a:ln w="9360">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r>
                <a:rPr lang="en-GB" altLang="zh-CN" sz="1600" b="1">
                  <a:solidFill>
                    <a:schemeClr val="accent5">
                      <a:lumMod val="50000"/>
                    </a:schemeClr>
                  </a:solidFill>
                  <a:latin typeface="Times New Roman" panose="02020603050405020304" pitchFamily="18" charset="0"/>
                </a:rPr>
                <a:t>complex </a:t>
              </a:r>
            </a:p>
            <a:p>
              <a:r>
                <a:rPr lang="en-GB" altLang="zh-CN" sz="1600" b="1">
                  <a:solidFill>
                    <a:schemeClr val="accent5">
                      <a:lumMod val="50000"/>
                    </a:schemeClr>
                  </a:solidFill>
                  <a:latin typeface="Times New Roman" panose="02020603050405020304" pitchFamily="18" charset="0"/>
                </a:rPr>
                <a:t>networks</a:t>
              </a:r>
            </a:p>
          </p:txBody>
        </p:sp>
        <p:sp>
          <p:nvSpPr>
            <p:cNvPr id="26" name="AutoShape 12"/>
            <p:cNvSpPr>
              <a:spLocks noChangeArrowheads="1"/>
            </p:cNvSpPr>
            <p:nvPr/>
          </p:nvSpPr>
          <p:spPr bwMode="auto">
            <a:xfrm>
              <a:off x="3787" y="2568"/>
              <a:ext cx="817" cy="681"/>
            </a:xfrm>
            <a:prstGeom prst="hexagon">
              <a:avLst>
                <a:gd name="adj" fmla="val 24994"/>
                <a:gd name="vf" fmla="val 115470"/>
              </a:avLst>
            </a:prstGeom>
            <a:solidFill>
              <a:srgbClr val="DDDDDD"/>
            </a:solidFill>
            <a:ln w="9360">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r>
                <a:rPr lang="en-GB" altLang="zh-CN" sz="1600" b="1">
                  <a:solidFill>
                    <a:schemeClr val="accent5">
                      <a:lumMod val="50000"/>
                    </a:schemeClr>
                  </a:solidFill>
                  <a:latin typeface="Times New Roman" panose="02020603050405020304" pitchFamily="18" charset="0"/>
                </a:rPr>
                <a:t>critical </a:t>
              </a:r>
            </a:p>
            <a:p>
              <a:r>
                <a:rPr lang="en-GB" altLang="zh-CN" sz="1600" b="1">
                  <a:solidFill>
                    <a:schemeClr val="accent5">
                      <a:lumMod val="50000"/>
                    </a:schemeClr>
                  </a:solidFill>
                  <a:latin typeface="Times New Roman" panose="02020603050405020304" pitchFamily="18" charset="0"/>
                </a:rPr>
                <a:t>behavior</a:t>
              </a:r>
            </a:p>
          </p:txBody>
        </p:sp>
        <p:sp>
          <p:nvSpPr>
            <p:cNvPr id="27" name="AutoShape 13"/>
            <p:cNvSpPr>
              <a:spLocks noChangeArrowheads="1"/>
            </p:cNvSpPr>
            <p:nvPr/>
          </p:nvSpPr>
          <p:spPr bwMode="auto">
            <a:xfrm>
              <a:off x="659" y="3022"/>
              <a:ext cx="1155" cy="657"/>
            </a:xfrm>
            <a:prstGeom prst="roundRect">
              <a:avLst>
                <a:gd name="adj" fmla="val 16667"/>
              </a:avLst>
            </a:prstGeom>
            <a:solidFill>
              <a:srgbClr val="FFFFFF"/>
            </a:solidFill>
            <a:ln w="9360">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r>
                <a:rPr lang="en-GB" altLang="zh-CN" sz="1600" b="1">
                  <a:solidFill>
                    <a:schemeClr val="accent5">
                      <a:lumMod val="50000"/>
                    </a:schemeClr>
                  </a:solidFill>
                  <a:latin typeface="Times New Roman" panose="02020603050405020304" pitchFamily="18" charset="0"/>
                </a:rPr>
                <a:t>spatial-temporal </a:t>
              </a:r>
            </a:p>
            <a:p>
              <a:r>
                <a:rPr lang="en-GB" altLang="zh-CN" sz="1600" b="1">
                  <a:solidFill>
                    <a:schemeClr val="accent5">
                      <a:lumMod val="50000"/>
                    </a:schemeClr>
                  </a:solidFill>
                  <a:latin typeface="Times New Roman" panose="02020603050405020304" pitchFamily="18" charset="0"/>
                </a:rPr>
                <a:t>structure</a:t>
              </a:r>
            </a:p>
          </p:txBody>
        </p:sp>
        <p:sp>
          <p:nvSpPr>
            <p:cNvPr id="28" name="Oval 14"/>
            <p:cNvSpPr>
              <a:spLocks noChangeArrowheads="1"/>
            </p:cNvSpPr>
            <p:nvPr/>
          </p:nvSpPr>
          <p:spPr bwMode="auto">
            <a:xfrm>
              <a:off x="358" y="795"/>
              <a:ext cx="1162" cy="1155"/>
            </a:xfrm>
            <a:prstGeom prst="ellipse">
              <a:avLst/>
            </a:prstGeom>
            <a:solidFill>
              <a:srgbClr val="FF9999"/>
            </a:solidFill>
            <a:ln w="9360">
              <a:solidFill>
                <a:srgbClr val="77777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endParaRPr lang="zh-CN" altLang="en-GB" sz="1500" b="1" dirty="0">
                <a:solidFill>
                  <a:schemeClr val="accent5">
                    <a:lumMod val="50000"/>
                  </a:schemeClr>
                </a:solidFill>
                <a:latin typeface="微软雅黑" panose="020B0503020204020204" pitchFamily="34" charset="-122"/>
              </a:endParaRPr>
            </a:p>
            <a:p>
              <a:r>
                <a:rPr lang="en-GB" altLang="zh-CN" sz="1600" b="1" dirty="0">
                  <a:solidFill>
                    <a:schemeClr val="accent5">
                      <a:lumMod val="50000"/>
                    </a:schemeClr>
                  </a:solidFill>
                  <a:latin typeface="Times New Roman" panose="02020603050405020304" pitchFamily="18" charset="0"/>
                </a:rPr>
                <a:t>non-equilibrium </a:t>
              </a:r>
            </a:p>
            <a:p>
              <a:r>
                <a:rPr lang="en-GB" altLang="zh-CN" sz="1600" b="1" dirty="0">
                  <a:solidFill>
                    <a:schemeClr val="accent5">
                      <a:lumMod val="50000"/>
                    </a:schemeClr>
                  </a:solidFill>
                  <a:latin typeface="Times New Roman" panose="02020603050405020304" pitchFamily="18" charset="0"/>
                </a:rPr>
                <a:t>transport</a:t>
              </a:r>
            </a:p>
            <a:p>
              <a:pPr eaLnBrk="1" hangingPunct="1">
                <a:buClrTx/>
                <a:buFontTx/>
                <a:buNone/>
              </a:pPr>
              <a:endParaRPr lang="zh-CN" altLang="en-GB" b="1" dirty="0">
                <a:solidFill>
                  <a:schemeClr val="accent5">
                    <a:lumMod val="50000"/>
                  </a:schemeClr>
                </a:solidFill>
                <a:latin typeface="微软雅黑" panose="020B0503020204020204" pitchFamily="34" charset="-122"/>
              </a:endParaRPr>
            </a:p>
          </p:txBody>
        </p:sp>
        <p:cxnSp>
          <p:nvCxnSpPr>
            <p:cNvPr id="29" name="AutoShape 15"/>
            <p:cNvCxnSpPr>
              <a:cxnSpLocks noChangeShapeType="1"/>
            </p:cNvCxnSpPr>
            <p:nvPr/>
          </p:nvCxnSpPr>
          <p:spPr bwMode="auto">
            <a:xfrm>
              <a:off x="1474" y="1661"/>
              <a:ext cx="681" cy="227"/>
            </a:xfrm>
            <a:prstGeom prst="straightConnector1">
              <a:avLst/>
            </a:prstGeom>
            <a:noFill/>
            <a:ln w="9360">
              <a:solidFill>
                <a:srgbClr val="777777"/>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AutoShape 16"/>
            <p:cNvCxnSpPr>
              <a:cxnSpLocks noChangeShapeType="1"/>
            </p:cNvCxnSpPr>
            <p:nvPr/>
          </p:nvCxnSpPr>
          <p:spPr bwMode="auto">
            <a:xfrm flipV="1">
              <a:off x="1383" y="2342"/>
              <a:ext cx="862" cy="635"/>
            </a:xfrm>
            <a:prstGeom prst="straightConnector1">
              <a:avLst/>
            </a:prstGeom>
            <a:noFill/>
            <a:ln w="9360">
              <a:solidFill>
                <a:srgbClr val="777777"/>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AutoShape 17"/>
            <p:cNvCxnSpPr>
              <a:cxnSpLocks noChangeShapeType="1"/>
            </p:cNvCxnSpPr>
            <p:nvPr/>
          </p:nvCxnSpPr>
          <p:spPr bwMode="auto">
            <a:xfrm flipV="1">
              <a:off x="3243" y="981"/>
              <a:ext cx="850" cy="771"/>
            </a:xfrm>
            <a:prstGeom prst="straightConnector1">
              <a:avLst/>
            </a:prstGeom>
            <a:noFill/>
            <a:ln w="9360">
              <a:solidFill>
                <a:srgbClr val="777777"/>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AutoShape 18"/>
            <p:cNvCxnSpPr>
              <a:cxnSpLocks noChangeShapeType="1"/>
              <a:stCxn id="23" idx="5"/>
            </p:cNvCxnSpPr>
            <p:nvPr/>
          </p:nvCxnSpPr>
          <p:spPr bwMode="auto">
            <a:xfrm>
              <a:off x="3084" y="2370"/>
              <a:ext cx="772" cy="379"/>
            </a:xfrm>
            <a:prstGeom prst="straightConnector1">
              <a:avLst/>
            </a:prstGeom>
            <a:noFill/>
            <a:ln w="9360">
              <a:solidFill>
                <a:srgbClr val="777777"/>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AutoShape 19"/>
            <p:cNvCxnSpPr>
              <a:cxnSpLocks noChangeShapeType="1"/>
            </p:cNvCxnSpPr>
            <p:nvPr/>
          </p:nvCxnSpPr>
          <p:spPr bwMode="auto">
            <a:xfrm>
              <a:off x="2721" y="2523"/>
              <a:ext cx="23" cy="816"/>
            </a:xfrm>
            <a:prstGeom prst="straightConnector1">
              <a:avLst/>
            </a:prstGeom>
            <a:noFill/>
            <a:ln w="9360">
              <a:solidFill>
                <a:srgbClr val="777777"/>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4" name="Text Box 1"/>
          <p:cNvSpPr txBox="1">
            <a:spLocks noChangeArrowheads="1"/>
          </p:cNvSpPr>
          <p:nvPr/>
        </p:nvSpPr>
        <p:spPr bwMode="auto">
          <a:xfrm>
            <a:off x="479376" y="277472"/>
            <a:ext cx="853281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宋体" panose="02010600030101010101" pitchFamily="2" charset="-122"/>
              </a:defRPr>
            </a:lvl9pPr>
          </a:lstStyle>
          <a:p>
            <a:pPr algn="l" eaLnBrk="1" hangingPunct="1">
              <a:spcBef>
                <a:spcPts val="600"/>
              </a:spcBef>
              <a:buSzPct val="60000"/>
            </a:pPr>
            <a:r>
              <a:rPr lang="en-US" altLang="zh-CN" sz="4000" b="1" dirty="0">
                <a:solidFill>
                  <a:schemeClr val="tx1"/>
                </a:solidFill>
              </a:rPr>
              <a:t>Complex Systems Basic Theory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砖雕艺术">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3889</Words>
  <Application>Microsoft Office PowerPoint</Application>
  <PresentationFormat>宽屏</PresentationFormat>
  <Paragraphs>723</Paragraphs>
  <Slides>53</Slides>
  <Notes>26</Notes>
  <HiddenSlides>0</HiddenSlides>
  <MMClips>0</MMClips>
  <ScaleCrop>false</ScaleCrop>
  <HeadingPairs>
    <vt:vector size="8" baseType="variant">
      <vt:variant>
        <vt:lpstr>已用的字体</vt:lpstr>
      </vt:variant>
      <vt:variant>
        <vt:i4>15</vt:i4>
      </vt:variant>
      <vt:variant>
        <vt:lpstr>主题</vt:lpstr>
      </vt:variant>
      <vt:variant>
        <vt:i4>3</vt:i4>
      </vt:variant>
      <vt:variant>
        <vt:lpstr>嵌入 OLE 服务器</vt:lpstr>
      </vt:variant>
      <vt:variant>
        <vt:i4>1</vt:i4>
      </vt:variant>
      <vt:variant>
        <vt:lpstr>幻灯片标题</vt:lpstr>
      </vt:variant>
      <vt:variant>
        <vt:i4>53</vt:i4>
      </vt:variant>
    </vt:vector>
  </HeadingPairs>
  <TitlesOfParts>
    <vt:vector size="72" baseType="lpstr">
      <vt:lpstr>Arial Unicode MS</vt:lpstr>
      <vt:lpstr>Hiragino Sans GB</vt:lpstr>
      <vt:lpstr>Microsoft YaHei UI</vt:lpstr>
      <vt:lpstr>StarSymbol</vt:lpstr>
      <vt:lpstr>华文行楷</vt:lpstr>
      <vt:lpstr>楷体</vt:lpstr>
      <vt:lpstr>楷体_GB2312</vt:lpstr>
      <vt:lpstr>隶书</vt:lpstr>
      <vt:lpstr>宋体</vt:lpstr>
      <vt:lpstr>微软雅黑</vt:lpstr>
      <vt:lpstr>Arial</vt:lpstr>
      <vt:lpstr>Calibri</vt:lpstr>
      <vt:lpstr>Calibri Light</vt:lpstr>
      <vt:lpstr>Segoe UI Semilight</vt:lpstr>
      <vt:lpstr>Times New Roman</vt:lpstr>
      <vt:lpstr>2_默认设计模板</vt:lpstr>
      <vt:lpstr>1_默认设计模板</vt:lpstr>
      <vt:lpstr>砖雕艺术</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More is different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Reconstructing complex networks and dynamics</vt:lpstr>
      <vt:lpstr>PowerPoint 演示文稿</vt:lpstr>
      <vt:lpstr>PowerPoint 演示文稿</vt:lpstr>
      <vt:lpstr>PowerPoint 演示文稿</vt:lpstr>
      <vt:lpstr>PowerPoint 演示文稿</vt:lpstr>
      <vt:lpstr>PowerPoint 演示文稿</vt:lpstr>
      <vt:lpstr>Complexity Research in Neural System      </vt:lpstr>
      <vt:lpstr>PowerPoint 演示文稿</vt:lpstr>
      <vt:lpstr>PowerPoint 演示文稿</vt:lpstr>
      <vt:lpstr>To Play The Game Ms. Pac-Man Automatically  Real Time Search Method in Nondeterministic Game—Ms. Pac-Man, ICGA Journal, Vol. 34, 4, 2011, pp. 209-222. </vt:lpstr>
      <vt:lpstr>PowerPoint 演示文稿</vt:lpstr>
      <vt:lpstr>PowerPoint 演示文稿</vt:lpstr>
      <vt:lpstr>PowerPoint 演示文稿</vt:lpstr>
      <vt:lpstr>Money creation:</vt:lpstr>
      <vt:lpstr>Do Scientist trace hot topics?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双一流建设中的 北京师范大学系统科学</vt:lpstr>
      <vt:lpstr>School of Systems Science BNU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北京师范大学复杂系统暑期学校</dc:title>
  <dc:creator>jake</dc:creator>
  <cp:lastModifiedBy>Z H</cp:lastModifiedBy>
  <cp:revision>143</cp:revision>
  <cp:lastPrinted>1601-01-01T00:00:00Z</cp:lastPrinted>
  <dcterms:created xsi:type="dcterms:W3CDTF">2013-07-03T05:26:00Z</dcterms:created>
  <dcterms:modified xsi:type="dcterms:W3CDTF">2019-11-21T04:56:29Z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2052-9.1.0.3935</vt:lpwstr>
  </property>
</Properties>
</file>